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256" r:id="rId2"/>
    <p:sldId id="257" r:id="rId3"/>
    <p:sldId id="258" r:id="rId4"/>
    <p:sldId id="259" r:id="rId5"/>
    <p:sldId id="260" r:id="rId6"/>
    <p:sldId id="261" r:id="rId7"/>
    <p:sldId id="262" r:id="rId8"/>
    <p:sldId id="263" r:id="rId9"/>
    <p:sldId id="264" r:id="rId10"/>
    <p:sldId id="283" r:id="rId11"/>
    <p:sldId id="284" r:id="rId12"/>
    <p:sldId id="285" r:id="rId13"/>
    <p:sldId id="286" r:id="rId14"/>
    <p:sldId id="267" r:id="rId15"/>
    <p:sldId id="268" r:id="rId16"/>
    <p:sldId id="269" r:id="rId17"/>
    <p:sldId id="270" r:id="rId18"/>
    <p:sldId id="271" r:id="rId19"/>
    <p:sldId id="272" r:id="rId20"/>
    <p:sldId id="281" r:id="rId21"/>
    <p:sldId id="282" r:id="rId22"/>
    <p:sldId id="273" r:id="rId23"/>
    <p:sldId id="274" r:id="rId24"/>
    <p:sldId id="275" r:id="rId25"/>
    <p:sldId id="276" r:id="rId26"/>
    <p:sldId id="277" r:id="rId27"/>
    <p:sldId id="278" r:id="rId28"/>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F5F6680-2437-45D8-A638-7DC0F578CEFA}" type="datetimeFigureOut">
              <a:rPr lang="es-EC" smtClean="0"/>
              <a:t>20/05/2026</a:t>
            </a:fld>
            <a:endParaRPr lang="es-EC"/>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98607A6-7802-4E54-9894-5CA3F11520E9}" type="slidenum">
              <a:rPr lang="es-EC" smtClean="0"/>
              <a:t>‹Nº›</a:t>
            </a:fld>
            <a:endParaRPr lang="es-EC"/>
          </a:p>
        </p:txBody>
      </p:sp>
    </p:spTree>
    <p:extLst>
      <p:ext uri="{BB962C8B-B14F-4D97-AF65-F5344CB8AC3E}">
        <p14:creationId xmlns:p14="http://schemas.microsoft.com/office/powerpoint/2010/main" val="9202995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2D3CAC-5ECD-40C4-9076-1CC92BCC0542}" type="datetimeFigureOut">
              <a:rPr lang="es-EC" smtClean="0"/>
              <a:t>20/05/2026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AE0CDB-E3EE-4D31-ADE3-2CA4C4701BBB}" type="slidenum">
              <a:rPr lang="es-EC" smtClean="0"/>
              <a:t>‹Nº›</a:t>
            </a:fld>
            <a:endParaRPr lang="es-EC"/>
          </a:p>
        </p:txBody>
      </p:sp>
    </p:spTree>
    <p:extLst>
      <p:ext uri="{BB962C8B-B14F-4D97-AF65-F5344CB8AC3E}">
        <p14:creationId xmlns:p14="http://schemas.microsoft.com/office/powerpoint/2010/main" val="21121469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10"/>
          </p:nvPr>
        </p:nvSpPr>
        <p:spPr/>
        <p:txBody>
          <a:bodyPr/>
          <a:lstStyle/>
          <a:p>
            <a:fld id="{18AE0CDB-E3EE-4D31-ADE3-2CA4C4701BBB}" type="slidenum">
              <a:rPr lang="es-EC" smtClean="0"/>
              <a:t>1</a:t>
            </a:fld>
            <a:endParaRPr lang="es-EC"/>
          </a:p>
        </p:txBody>
      </p:sp>
      <p:sp>
        <p:nvSpPr>
          <p:cNvPr id="5" name="Marcador de encabezado 4"/>
          <p:cNvSpPr>
            <a:spLocks noGrp="1"/>
          </p:cNvSpPr>
          <p:nvPr>
            <p:ph type="hdr" sz="quarter" idx="11"/>
          </p:nvPr>
        </p:nvSpPr>
        <p:spPr/>
        <p:txBody>
          <a:bodyPr/>
          <a:lstStyle/>
          <a:p>
            <a:endParaRPr lang="es-EC"/>
          </a:p>
        </p:txBody>
      </p:sp>
    </p:spTree>
    <p:extLst>
      <p:ext uri="{BB962C8B-B14F-4D97-AF65-F5344CB8AC3E}">
        <p14:creationId xmlns:p14="http://schemas.microsoft.com/office/powerpoint/2010/main" val="2876673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F27E64EE-3DF4-4DF3-8B76-6195A7DE4552}" type="datetimeFigureOut">
              <a:rPr lang="es-EC" smtClean="0"/>
              <a:t>20/05/2026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1440913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27E64EE-3DF4-4DF3-8B76-6195A7DE4552}" type="datetimeFigureOut">
              <a:rPr lang="es-EC" smtClean="0"/>
              <a:t>20/05/2026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1998824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27E64EE-3DF4-4DF3-8B76-6195A7DE4552}" type="datetimeFigureOut">
              <a:rPr lang="es-EC" smtClean="0"/>
              <a:t>20/05/2026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1120586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27E64EE-3DF4-4DF3-8B76-6195A7DE4552}" type="datetimeFigureOut">
              <a:rPr lang="es-EC" smtClean="0"/>
              <a:t>20/05/2026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3945763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27E64EE-3DF4-4DF3-8B76-6195A7DE4552}" type="datetimeFigureOut">
              <a:rPr lang="es-EC" smtClean="0"/>
              <a:t>20/05/2026</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4159648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27E64EE-3DF4-4DF3-8B76-6195A7DE4552}" type="datetimeFigureOut">
              <a:rPr lang="es-EC" smtClean="0"/>
              <a:t>20/05/2026</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2967897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7E64EE-3DF4-4DF3-8B76-6195A7DE4552}" type="datetimeFigureOut">
              <a:rPr lang="es-EC" smtClean="0"/>
              <a:t>20/05/2026</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806870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27E64EE-3DF4-4DF3-8B76-6195A7DE4552}" type="datetimeFigureOut">
              <a:rPr lang="es-EC" smtClean="0"/>
              <a:t>20/05/2026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1061321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27E64EE-3DF4-4DF3-8B76-6195A7DE4552}" type="datetimeFigureOut">
              <a:rPr lang="es-EC" smtClean="0"/>
              <a:t>20/05/2026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2482755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27E64EE-3DF4-4DF3-8B76-6195A7DE4552}" type="datetimeFigureOut">
              <a:rPr lang="es-EC" smtClean="0"/>
              <a:t>20/05/2026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108998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27E64EE-3DF4-4DF3-8B76-6195A7DE4552}" type="datetimeFigureOut">
              <a:rPr lang="es-EC" smtClean="0"/>
              <a:t>20/05/2026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99890964-88AF-421B-9982-0E650ECBDBC1}" type="slidenum">
              <a:rPr lang="es-EC" smtClean="0"/>
              <a:t>‹Nº›</a:t>
            </a:fld>
            <a:endParaRPr lang="es-EC"/>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87382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27E64EE-3DF4-4DF3-8B76-6195A7DE4552}" type="datetimeFigureOut">
              <a:rPr lang="es-EC" smtClean="0"/>
              <a:t>20/05/2026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2645785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27E64EE-3DF4-4DF3-8B76-6195A7DE4552}" type="datetimeFigureOut">
              <a:rPr lang="es-EC" smtClean="0"/>
              <a:t>20/05/2026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99890964-88AF-421B-9982-0E650ECBDBC1}" type="slidenum">
              <a:rPr lang="es-EC" smtClean="0"/>
              <a:t>‹Nº›</a:t>
            </a:fld>
            <a:endParaRPr lang="es-EC"/>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68031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27E64EE-3DF4-4DF3-8B76-6195A7DE4552}" type="datetimeFigureOut">
              <a:rPr lang="es-EC" smtClean="0"/>
              <a:t>20/05/2026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34852614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27E64EE-3DF4-4DF3-8B76-6195A7DE4552}" type="datetimeFigureOut">
              <a:rPr lang="es-EC" smtClean="0"/>
              <a:t>20/05/2026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2661066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27E64EE-3DF4-4DF3-8B76-6195A7DE4552}" type="datetimeFigureOut">
              <a:rPr lang="es-EC" smtClean="0"/>
              <a:t>20/05/2026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99890964-88AF-421B-9982-0E650ECBDBC1}" type="slidenum">
              <a:rPr lang="es-EC" smtClean="0"/>
              <a:t>‹Nº›</a:t>
            </a:fld>
            <a:endParaRPr lang="es-EC"/>
          </a:p>
        </p:txBody>
      </p:sp>
    </p:spTree>
    <p:extLst>
      <p:ext uri="{BB962C8B-B14F-4D97-AF65-F5344CB8AC3E}">
        <p14:creationId xmlns:p14="http://schemas.microsoft.com/office/powerpoint/2010/main" val="3273916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27E64EE-3DF4-4DF3-8B76-6195A7DE4552}" type="datetimeFigureOut">
              <a:rPr lang="es-EC" smtClean="0"/>
              <a:t>20/05/2026</a:t>
            </a:fld>
            <a:endParaRPr lang="es-EC"/>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9890964-88AF-421B-9982-0E650ECBDBC1}" type="slidenum">
              <a:rPr lang="es-EC" smtClean="0"/>
              <a:t>‹Nº›</a:t>
            </a:fld>
            <a:endParaRPr lang="es-EC"/>
          </a:p>
        </p:txBody>
      </p:sp>
    </p:spTree>
    <p:extLst>
      <p:ext uri="{BB962C8B-B14F-4D97-AF65-F5344CB8AC3E}">
        <p14:creationId xmlns:p14="http://schemas.microsoft.com/office/powerpoint/2010/main" val="38567312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11.jpeg"/><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15.jpeg"/><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19.jpg"/><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23.jpg"/><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260082" y="964218"/>
            <a:ext cx="8454496" cy="4846378"/>
          </a:xfrm>
        </p:spPr>
        <p:txBody>
          <a:bodyPr>
            <a:noAutofit/>
          </a:bodyPr>
          <a:lstStyle/>
          <a:p>
            <a:pPr algn="ctr"/>
            <a:r>
              <a:rPr lang="es-ES" sz="2000" b="1" dirty="0" smtClean="0">
                <a:solidFill>
                  <a:schemeClr val="tx1"/>
                </a:solidFill>
              </a:rPr>
              <a:t>DELIBERACIÓN PÚBLICA 2025</a:t>
            </a:r>
          </a:p>
          <a:p>
            <a:pPr algn="ctr"/>
            <a:endParaRPr lang="es-ES" sz="2000" b="1" dirty="0">
              <a:solidFill>
                <a:schemeClr val="tx1"/>
              </a:solidFill>
            </a:endParaRPr>
          </a:p>
          <a:p>
            <a:pPr algn="ctr"/>
            <a:r>
              <a:rPr lang="es-ES" sz="2000" b="1" dirty="0" smtClean="0">
                <a:solidFill>
                  <a:schemeClr val="tx1"/>
                </a:solidFill>
              </a:rPr>
              <a:t>PRESIDENTA: Srta. Johana Guaranda</a:t>
            </a:r>
          </a:p>
          <a:p>
            <a:pPr algn="ctr"/>
            <a:r>
              <a:rPr lang="es-ES" sz="2000" b="1" dirty="0" smtClean="0">
                <a:solidFill>
                  <a:schemeClr val="tx1"/>
                </a:solidFill>
              </a:rPr>
              <a:t>VICEPRESIDENTE: Sr. Carlos Pallo</a:t>
            </a:r>
          </a:p>
          <a:p>
            <a:pPr algn="ctr"/>
            <a:r>
              <a:rPr lang="es-ES" sz="2000" b="1" dirty="0" smtClean="0">
                <a:solidFill>
                  <a:schemeClr val="tx1"/>
                </a:solidFill>
              </a:rPr>
              <a:t>I VOCAL: Sra. Rosa Toaquiza</a:t>
            </a:r>
          </a:p>
          <a:p>
            <a:pPr algn="ctr"/>
            <a:r>
              <a:rPr lang="es-ES" sz="2000" b="1" dirty="0" smtClean="0">
                <a:solidFill>
                  <a:schemeClr val="tx1"/>
                </a:solidFill>
              </a:rPr>
              <a:t>II VOCAL: Sr. Arturo Lozada</a:t>
            </a:r>
          </a:p>
          <a:p>
            <a:pPr algn="ctr"/>
            <a:r>
              <a:rPr lang="es-ES" sz="2000" b="1" dirty="0" smtClean="0">
                <a:solidFill>
                  <a:schemeClr val="tx1"/>
                </a:solidFill>
              </a:rPr>
              <a:t>III VOCAL: Sr. Alfredo Ayala</a:t>
            </a:r>
          </a:p>
          <a:p>
            <a:pPr algn="ctr"/>
            <a:r>
              <a:rPr lang="es-ES" sz="2000" b="1" dirty="0" smtClean="0">
                <a:solidFill>
                  <a:schemeClr val="tx1"/>
                </a:solidFill>
              </a:rPr>
              <a:t>SECRETARIA/TESORERA: Ing. Liliana Ayala</a:t>
            </a:r>
          </a:p>
          <a:p>
            <a:pPr algn="ctr"/>
            <a:r>
              <a:rPr lang="es-ES" sz="2000" b="1" dirty="0" smtClean="0">
                <a:solidFill>
                  <a:schemeClr val="tx1"/>
                </a:solidFill>
              </a:rPr>
              <a:t>OPERADOR: Sr. Edgar Molina</a:t>
            </a:r>
          </a:p>
          <a:p>
            <a:pPr algn="ctr"/>
            <a:r>
              <a:rPr lang="es-ES" sz="2000" b="1" dirty="0" smtClean="0">
                <a:solidFill>
                  <a:schemeClr val="tx1"/>
                </a:solidFill>
              </a:rPr>
              <a:t>CHOFER: Sr. Juan Carlos Vallejo</a:t>
            </a:r>
          </a:p>
          <a:p>
            <a:pPr algn="ctr"/>
            <a:endParaRPr lang="es-ES" sz="2000" b="1" dirty="0">
              <a:solidFill>
                <a:schemeClr val="tx1"/>
              </a:solidFill>
            </a:endParaRPr>
          </a:p>
          <a:p>
            <a:pPr algn="ctr"/>
            <a:r>
              <a:rPr lang="es-ES" sz="2000" b="1" dirty="0" smtClean="0">
                <a:solidFill>
                  <a:schemeClr val="tx1"/>
                </a:solidFill>
              </a:rPr>
              <a:t>Choasillí, 20 de Mayo del 2026</a:t>
            </a:r>
            <a:endParaRPr lang="es-ES" sz="2000" b="1" dirty="0">
              <a:solidFill>
                <a:schemeClr val="tx1"/>
              </a:solidFill>
            </a:endParaRPr>
          </a:p>
          <a:p>
            <a:pPr algn="ctr"/>
            <a:endParaRPr lang="es-ES" sz="2000" b="1" dirty="0" smtClean="0">
              <a:solidFill>
                <a:schemeClr val="tx1"/>
              </a:solidFill>
            </a:endParaRPr>
          </a:p>
          <a:p>
            <a:endParaRPr lang="es-EC" sz="2000" dirty="0"/>
          </a:p>
        </p:txBody>
      </p:sp>
      <p:pic>
        <p:nvPicPr>
          <p:cNvPr id="4" name="Imagen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5835" y="124748"/>
            <a:ext cx="1020445" cy="839470"/>
          </a:xfrm>
          <a:prstGeom prst="rect">
            <a:avLst/>
          </a:prstGeom>
          <a:noFill/>
          <a:ln>
            <a:noFill/>
          </a:ln>
        </p:spPr>
      </p:pic>
      <p:sp>
        <p:nvSpPr>
          <p:cNvPr id="5" name="Cuadro de texto 2"/>
          <p:cNvSpPr txBox="1">
            <a:spLocks noGrp="1" noChangeArrowheads="1"/>
          </p:cNvSpPr>
          <p:nvPr>
            <p:ph type="ctrTitle"/>
          </p:nvPr>
        </p:nvSpPr>
        <p:spPr bwMode="auto">
          <a:xfrm>
            <a:off x="1947642" y="91497"/>
            <a:ext cx="7766936" cy="66172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a:spcBef>
                <a:spcPts val="600"/>
              </a:spcBef>
              <a:spcAft>
                <a:spcPts val="0"/>
              </a:spcAft>
            </a:pPr>
            <a:r>
              <a:rPr lang="es-EC" sz="1600" b="1" dirty="0">
                <a:solidFill>
                  <a:srgbClr val="000000"/>
                </a:solidFill>
                <a:effectLst/>
                <a:latin typeface="Verdana" panose="020B0604030504040204" pitchFamily="34" charset="0"/>
                <a:ea typeface="Calibri" panose="020F0502020204030204" pitchFamily="34" charset="0"/>
                <a:cs typeface="Calibri" panose="020F0502020204030204" pitchFamily="34" charset="0"/>
              </a:rPr>
              <a:t>GOBIERNO AUTÓNOMO DESCENTRALIZADO</a:t>
            </a:r>
            <a:endParaRPr lang="es-EC" sz="1600" dirty="0">
              <a:solidFill>
                <a:srgbClr val="000000"/>
              </a:solidFill>
              <a:effectLst/>
              <a:latin typeface="Arial" panose="020B0604020202020204" pitchFamily="34" charset="0"/>
              <a:ea typeface="Calibri" panose="020F0502020204030204" pitchFamily="34" charset="0"/>
              <a:cs typeface="Calibri" panose="020F0502020204030204" pitchFamily="34" charset="0"/>
            </a:endParaRPr>
          </a:p>
          <a:p>
            <a:pPr algn="ctr">
              <a:spcBef>
                <a:spcPts val="600"/>
              </a:spcBef>
              <a:spcAft>
                <a:spcPts val="0"/>
              </a:spcAft>
            </a:pPr>
            <a:r>
              <a:rPr lang="es-EC" sz="1600" b="1" dirty="0">
                <a:solidFill>
                  <a:srgbClr val="000000"/>
                </a:solidFill>
                <a:effectLst/>
                <a:latin typeface="Verdana" panose="020B0604030504040204" pitchFamily="34" charset="0"/>
                <a:ea typeface="Calibri" panose="020F0502020204030204" pitchFamily="34" charset="0"/>
                <a:cs typeface="Calibri" panose="020F0502020204030204" pitchFamily="34" charset="0"/>
              </a:rPr>
              <a:t>DE LA PARROQUIA RURAL DE </a:t>
            </a:r>
            <a:r>
              <a:rPr lang="es-EC" sz="1600" b="1" dirty="0" smtClean="0">
                <a:solidFill>
                  <a:srgbClr val="000000"/>
                </a:solidFill>
                <a:effectLst/>
                <a:latin typeface="Verdana" panose="020B0604030504040204" pitchFamily="34" charset="0"/>
                <a:ea typeface="Calibri" panose="020F0502020204030204" pitchFamily="34" charset="0"/>
                <a:cs typeface="Calibri" panose="020F0502020204030204" pitchFamily="34" charset="0"/>
              </a:rPr>
              <a:t>PILALÓ</a:t>
            </a:r>
            <a:endParaRPr lang="es-EC" sz="1600" dirty="0">
              <a:solidFill>
                <a:srgbClr val="000000"/>
              </a:solidFill>
              <a:effectLst/>
              <a:latin typeface="Arial" panose="020B0604020202020204" pitchFamily="34" charset="0"/>
              <a:ea typeface="Calibri" panose="020F0502020204030204" pitchFamily="34" charset="0"/>
              <a:cs typeface="Calibri" panose="020F0502020204030204" pitchFamily="34" charset="0"/>
            </a:endParaRPr>
          </a:p>
        </p:txBody>
      </p:sp>
      <p:pic>
        <p:nvPicPr>
          <p:cNvPr id="6" name="Imagen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5389" y="5976909"/>
            <a:ext cx="10947862" cy="847090"/>
          </a:xfrm>
          <a:prstGeom prst="rect">
            <a:avLst/>
          </a:prstGeom>
          <a:noFill/>
          <a:ln>
            <a:noFill/>
          </a:ln>
        </p:spPr>
      </p:pic>
    </p:spTree>
    <p:extLst>
      <p:ext uri="{BB962C8B-B14F-4D97-AF65-F5344CB8AC3E}">
        <p14:creationId xmlns:p14="http://schemas.microsoft.com/office/powerpoint/2010/main" val="22606421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914241"/>
            <a:ext cx="8596668" cy="1320800"/>
          </a:xfrm>
        </p:spPr>
        <p:txBody>
          <a:bodyPr/>
          <a:lstStyle/>
          <a:p>
            <a:r>
              <a:rPr lang="es-ES" b="1" dirty="0"/>
              <a:t>INTRODUCCIÓN</a:t>
            </a:r>
            <a:r>
              <a:rPr lang="es-EC" dirty="0"/>
              <a:t/>
            </a:r>
            <a:br>
              <a:rPr lang="es-EC" dirty="0"/>
            </a:br>
            <a:endParaRPr lang="es-EC" dirty="0"/>
          </a:p>
        </p:txBody>
      </p:sp>
      <p:sp>
        <p:nvSpPr>
          <p:cNvPr id="3" name="Marcador de contenido 2"/>
          <p:cNvSpPr>
            <a:spLocks noGrp="1"/>
          </p:cNvSpPr>
          <p:nvPr>
            <p:ph idx="1"/>
          </p:nvPr>
        </p:nvSpPr>
        <p:spPr/>
        <p:txBody>
          <a:bodyPr>
            <a:normAutofit fontScale="92500"/>
          </a:bodyPr>
          <a:lstStyle/>
          <a:p>
            <a:pPr marL="0" indent="0">
              <a:buNone/>
            </a:pPr>
            <a:r>
              <a:rPr lang="es-ES" sz="2800" dirty="0"/>
              <a:t>La rendición de cuentas constituye un pilar fundamental de la democracia participativa y un proceso sistemático mediante el cual las autoridades del Estado —tanto electas por voto popular como de libre remoción—, los representantes de instituciones públicas, las personas jurídicas privadas que administren fondos o ejecuten actividades de interés general, y los medios de comunicación, se someten de forma obligatoria a la evaluación del soberano: la ciudadanía.</a:t>
            </a:r>
            <a:endParaRPr lang="es-EC" sz="2800" dirty="0"/>
          </a:p>
          <a:p>
            <a:pPr marL="0" indent="0">
              <a:buNone/>
            </a:pPr>
            <a:endParaRPr lang="es-EC" dirty="0"/>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009" y="74771"/>
            <a:ext cx="1020445" cy="839470"/>
          </a:xfrm>
          <a:prstGeom prst="rect">
            <a:avLst/>
          </a:prstGeom>
          <a:noFill/>
          <a:ln>
            <a:noFill/>
          </a:ln>
        </p:spPr>
      </p:pic>
    </p:spTree>
    <p:extLst>
      <p:ext uri="{BB962C8B-B14F-4D97-AF65-F5344CB8AC3E}">
        <p14:creationId xmlns:p14="http://schemas.microsoft.com/office/powerpoint/2010/main" val="62834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1415935"/>
            <a:ext cx="8596668" cy="1320800"/>
          </a:xfrm>
        </p:spPr>
        <p:txBody>
          <a:bodyPr/>
          <a:lstStyle/>
          <a:p>
            <a:r>
              <a:rPr lang="es-ES" b="1" dirty="0"/>
              <a:t>BASE LEGAL</a:t>
            </a:r>
            <a:r>
              <a:rPr lang="es-EC" dirty="0"/>
              <a:t/>
            </a:r>
            <a:br>
              <a:rPr lang="es-EC" dirty="0"/>
            </a:br>
            <a:endParaRPr lang="es-EC" dirty="0"/>
          </a:p>
        </p:txBody>
      </p:sp>
      <p:sp>
        <p:nvSpPr>
          <p:cNvPr id="3" name="Marcador de contenido 2"/>
          <p:cNvSpPr>
            <a:spLocks noGrp="1"/>
          </p:cNvSpPr>
          <p:nvPr>
            <p:ph idx="1"/>
          </p:nvPr>
        </p:nvSpPr>
        <p:spPr/>
        <p:txBody>
          <a:bodyPr>
            <a:noAutofit/>
          </a:bodyPr>
          <a:lstStyle/>
          <a:p>
            <a:pPr marL="0" indent="0">
              <a:buNone/>
            </a:pPr>
            <a:r>
              <a:rPr lang="es-EC" sz="2400" dirty="0" smtClean="0"/>
              <a:t>COOTAD</a:t>
            </a:r>
          </a:p>
          <a:p>
            <a:pPr marL="0" indent="0">
              <a:buNone/>
            </a:pPr>
            <a:r>
              <a:rPr lang="es-EC" sz="2400" dirty="0" smtClean="0"/>
              <a:t>Art</a:t>
            </a:r>
            <a:r>
              <a:rPr lang="es-EC" sz="2400" dirty="0"/>
              <a:t>. 266.- Rendición de Cuentas. - Al final del ejercicio fiscal el ejecutivo del gobierno autónomo descentralizado convocará a la asamblea territorial o al organismo que en cada gobierno autónomo descentralizado se establezca como máxima instancia de participación, para informar sobre la ejecución presupuestaria anual, sobre el cumplimiento de sus metas, y sobre las prioridades de ejecución del siguiente año.</a:t>
            </a:r>
          </a:p>
          <a:p>
            <a:pPr marL="0" indent="0">
              <a:buNone/>
            </a:pPr>
            <a:endParaRPr lang="es-EC" sz="2400" dirty="0"/>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5052" y="274277"/>
            <a:ext cx="1020445" cy="839470"/>
          </a:xfrm>
          <a:prstGeom prst="rect">
            <a:avLst/>
          </a:prstGeom>
          <a:noFill/>
          <a:ln>
            <a:noFill/>
          </a:ln>
        </p:spPr>
      </p:pic>
    </p:spTree>
    <p:extLst>
      <p:ext uri="{BB962C8B-B14F-4D97-AF65-F5344CB8AC3E}">
        <p14:creationId xmlns:p14="http://schemas.microsoft.com/office/powerpoint/2010/main" val="1382863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1113747"/>
            <a:ext cx="8596668" cy="1320800"/>
          </a:xfrm>
        </p:spPr>
        <p:txBody>
          <a:bodyPr/>
          <a:lstStyle/>
          <a:p>
            <a:r>
              <a:rPr lang="es-ES" b="1" dirty="0"/>
              <a:t>HISTORIA DE LA PARROQUIA</a:t>
            </a:r>
            <a:r>
              <a:rPr lang="es-EC" dirty="0"/>
              <a:t/>
            </a:r>
            <a:br>
              <a:rPr lang="es-EC" dirty="0"/>
            </a:br>
            <a:endParaRPr lang="es-EC" dirty="0"/>
          </a:p>
        </p:txBody>
      </p:sp>
      <p:sp>
        <p:nvSpPr>
          <p:cNvPr id="3" name="Marcador de contenido 2"/>
          <p:cNvSpPr>
            <a:spLocks noGrp="1"/>
          </p:cNvSpPr>
          <p:nvPr>
            <p:ph idx="1"/>
          </p:nvPr>
        </p:nvSpPr>
        <p:spPr>
          <a:xfrm>
            <a:off x="502767" y="1774147"/>
            <a:ext cx="8596668" cy="3880773"/>
          </a:xfrm>
        </p:spPr>
        <p:txBody>
          <a:bodyPr>
            <a:noAutofit/>
          </a:bodyPr>
          <a:lstStyle/>
          <a:p>
            <a:pPr marL="0" indent="0">
              <a:buNone/>
            </a:pPr>
            <a:r>
              <a:rPr lang="es-ES" sz="2000" dirty="0"/>
              <a:t>La Parroquia Rural de Pilaló, pertenece al Cantón Pujilí de la Provincia de Cotopaxi, la parroquia San Andrés de Pilaló es considerada la parroquia rural más antigua del cantón Pujilí. Su fundación oficial se remonta al 14 de octubre de 1852, coincidiendo exactamente con la fecha en la que Pujilí fue reconocido y elevado a la categoría de cantón.</a:t>
            </a:r>
            <a:endParaRPr lang="es-EC" sz="2000" dirty="0"/>
          </a:p>
          <a:p>
            <a:pPr marL="0" indent="0">
              <a:buNone/>
            </a:pPr>
            <a:r>
              <a:rPr lang="es-ES" sz="2000" b="1" dirty="0"/>
              <a:t>Debido a su ubicación geográfica privilegiada en la vía Latacunga-Quevedo, Pilaló ha funcionado históricamente como una zona de transición y amortiguamiento entre la Costa y la Sierra.</a:t>
            </a:r>
            <a:endParaRPr lang="es-EC" sz="2000" dirty="0"/>
          </a:p>
          <a:p>
            <a:pPr marL="0" indent="0">
              <a:buNone/>
            </a:pPr>
            <a:r>
              <a:rPr lang="es-ES" sz="2000" b="1" dirty="0"/>
              <a:t>La historia de Pilaló también está fuertemente ligada a la mitología andina y al Imperio Inca. Entre sus atractivos históricos destaca la Cascada de Arrayán; los relatos locales y la tradición oral señalan que este lugar era sagrado y utilizado por los Incas como un sitio ceremonial para baños de purificación y energización espiritual.</a:t>
            </a:r>
            <a:endParaRPr lang="es-EC" sz="2000" dirty="0"/>
          </a:p>
          <a:p>
            <a:pPr marL="0" indent="0">
              <a:buNone/>
            </a:pPr>
            <a:endParaRPr lang="es-EC" sz="2000" dirty="0"/>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5052" y="274277"/>
            <a:ext cx="1020445" cy="839470"/>
          </a:xfrm>
          <a:prstGeom prst="rect">
            <a:avLst/>
          </a:prstGeom>
          <a:noFill/>
          <a:ln>
            <a:noFill/>
          </a:ln>
        </p:spPr>
      </p:pic>
    </p:spTree>
    <p:extLst>
      <p:ext uri="{BB962C8B-B14F-4D97-AF65-F5344CB8AC3E}">
        <p14:creationId xmlns:p14="http://schemas.microsoft.com/office/powerpoint/2010/main" val="35126272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1113747"/>
            <a:ext cx="8596668" cy="1320800"/>
          </a:xfrm>
        </p:spPr>
        <p:txBody>
          <a:bodyPr/>
          <a:lstStyle/>
          <a:p>
            <a:r>
              <a:rPr lang="es-ES" b="1" dirty="0"/>
              <a:t>LÍMITES:</a:t>
            </a:r>
            <a:r>
              <a:rPr lang="es-EC" dirty="0"/>
              <a:t/>
            </a:r>
            <a:br>
              <a:rPr lang="es-EC" dirty="0"/>
            </a:br>
            <a:endParaRPr lang="es-EC" dirty="0"/>
          </a:p>
        </p:txBody>
      </p:sp>
      <p:pic>
        <p:nvPicPr>
          <p:cNvPr id="5" name="Marcador de contenido 4"/>
          <p:cNvPicPr>
            <a:picLocks noGrp="1" noChangeAspect="1"/>
          </p:cNvPicPr>
          <p:nvPr>
            <p:ph idx="1"/>
          </p:nvPr>
        </p:nvPicPr>
        <p:blipFill>
          <a:blip r:embed="rId2"/>
          <a:stretch>
            <a:fillRect/>
          </a:stretch>
        </p:blipFill>
        <p:spPr>
          <a:xfrm>
            <a:off x="814647" y="1583676"/>
            <a:ext cx="7893488" cy="4775560"/>
          </a:xfrm>
          <a:prstGeom prst="rect">
            <a:avLst/>
          </a:prstGeom>
        </p:spPr>
      </p:pic>
      <p:pic>
        <p:nvPicPr>
          <p:cNvPr id="4" name="Imagen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052" y="274277"/>
            <a:ext cx="1020445" cy="839470"/>
          </a:xfrm>
          <a:prstGeom prst="rect">
            <a:avLst/>
          </a:prstGeom>
          <a:noFill/>
          <a:ln>
            <a:noFill/>
          </a:ln>
        </p:spPr>
      </p:pic>
    </p:spTree>
    <p:extLst>
      <p:ext uri="{BB962C8B-B14F-4D97-AF65-F5344CB8AC3E}">
        <p14:creationId xmlns:p14="http://schemas.microsoft.com/office/powerpoint/2010/main" val="16194377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839789"/>
            <a:ext cx="8596668" cy="1320800"/>
          </a:xfrm>
        </p:spPr>
        <p:txBody>
          <a:bodyPr>
            <a:normAutofit fontScale="90000"/>
          </a:bodyPr>
          <a:lstStyle/>
          <a:p>
            <a:r>
              <a:rPr lang="es-EC" b="1" dirty="0"/>
              <a:t>Ingresos presupuestarios obtenidos durante el 2025.</a:t>
            </a:r>
            <a:r>
              <a:rPr lang="es-EC" dirty="0"/>
              <a:t/>
            </a:r>
            <a:br>
              <a:rPr lang="es-EC" dirty="0"/>
            </a:br>
            <a:endParaRPr lang="es-EC"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3356091077"/>
              </p:ext>
            </p:extLst>
          </p:nvPr>
        </p:nvGraphicFramePr>
        <p:xfrm>
          <a:off x="241069" y="1886265"/>
          <a:ext cx="9858894" cy="4728015"/>
        </p:xfrm>
        <a:graphic>
          <a:graphicData uri="http://schemas.openxmlformats.org/drawingml/2006/table">
            <a:tbl>
              <a:tblPr firstRow="1" firstCol="1" bandRow="1">
                <a:tableStyleId>{5C22544A-7EE6-4342-B048-85BDC9FD1C3A}</a:tableStyleId>
              </a:tblPr>
              <a:tblGrid>
                <a:gridCol w="5412533"/>
                <a:gridCol w="968143"/>
                <a:gridCol w="1015466"/>
                <a:gridCol w="1498551"/>
                <a:gridCol w="964201"/>
              </a:tblGrid>
              <a:tr h="145442">
                <a:tc gridSpan="5">
                  <a:txBody>
                    <a:bodyPr/>
                    <a:lstStyle/>
                    <a:p>
                      <a:pPr algn="ctr">
                        <a:spcAft>
                          <a:spcPts val="0"/>
                        </a:spcAft>
                      </a:pPr>
                      <a:r>
                        <a:rPr lang="es-EC" sz="1400">
                          <a:effectLst/>
                        </a:rPr>
                        <a:t>ASIGNACIÓN PRESUPUESTARIA 2025</a:t>
                      </a:r>
                      <a:endParaRPr lang="es-EC" sz="1600">
                        <a:effectLst/>
                        <a:latin typeface="Times New Roman" panose="02020603050405020304" pitchFamily="18" charset="0"/>
                        <a:ea typeface="Times New Roman" panose="02020603050405020304" pitchFamily="18" charset="0"/>
                      </a:endParaRPr>
                    </a:p>
                  </a:txBody>
                  <a:tcPr marL="29558" marR="29558" marT="0" marB="0" anchor="b"/>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145442">
                <a:tc gridSpan="5">
                  <a:txBody>
                    <a:bodyPr/>
                    <a:lstStyle/>
                    <a:p>
                      <a:pPr algn="ctr">
                        <a:spcAft>
                          <a:spcPts val="0"/>
                        </a:spcAft>
                      </a:pPr>
                      <a:r>
                        <a:rPr lang="es-EC" sz="1400">
                          <a:effectLst/>
                        </a:rPr>
                        <a:t>CUERDO Nro. MEF-MEF-2025-0021-A</a:t>
                      </a:r>
                      <a:endParaRPr lang="es-EC" sz="1600">
                        <a:effectLst/>
                        <a:latin typeface="Times New Roman" panose="02020603050405020304" pitchFamily="18" charset="0"/>
                        <a:ea typeface="Times New Roman" panose="02020603050405020304" pitchFamily="18" charset="0"/>
                      </a:endParaRPr>
                    </a:p>
                  </a:txBody>
                  <a:tcPr marL="29558" marR="29558" marT="0" marB="0" anchor="b"/>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145442">
                <a:tc gridSpan="5">
                  <a:txBody>
                    <a:bodyPr/>
                    <a:lstStyle/>
                    <a:p>
                      <a:pPr algn="ctr">
                        <a:spcAft>
                          <a:spcPts val="0"/>
                        </a:spcAft>
                      </a:pPr>
                      <a:r>
                        <a:rPr lang="es-EC" sz="1400">
                          <a:effectLst/>
                        </a:rPr>
                        <a:t>$194,422.82</a:t>
                      </a:r>
                      <a:endParaRPr lang="es-EC" sz="1600">
                        <a:effectLst/>
                        <a:latin typeface="Times New Roman" panose="02020603050405020304" pitchFamily="18" charset="0"/>
                        <a:ea typeface="Times New Roman" panose="02020603050405020304" pitchFamily="18" charset="0"/>
                      </a:endParaRPr>
                    </a:p>
                  </a:txBody>
                  <a:tcPr marL="29558" marR="29558" marT="0" marB="0" anchor="b"/>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290883">
                <a:tc>
                  <a:txBody>
                    <a:bodyPr/>
                    <a:lstStyle/>
                    <a:p>
                      <a:pPr>
                        <a:spcAft>
                          <a:spcPts val="0"/>
                        </a:spcAft>
                      </a:pPr>
                      <a:r>
                        <a:rPr lang="es-EC" sz="1400">
                          <a:effectLst/>
                        </a:rPr>
                        <a:t>MES</a:t>
                      </a:r>
                      <a:endParaRPr lang="es-EC" sz="1600">
                        <a:effectLst/>
                        <a:latin typeface="Times New Roman" panose="02020603050405020304" pitchFamily="18" charset="0"/>
                        <a:ea typeface="Times New Roman" panose="02020603050405020304" pitchFamily="18" charset="0"/>
                      </a:endParaRPr>
                    </a:p>
                  </a:txBody>
                  <a:tcPr marL="29558" marR="29558" marT="0" marB="0" anchor="ctr"/>
                </a:tc>
                <a:tc>
                  <a:txBody>
                    <a:bodyPr/>
                    <a:lstStyle/>
                    <a:p>
                      <a:pPr>
                        <a:spcAft>
                          <a:spcPts val="0"/>
                        </a:spcAft>
                      </a:pPr>
                      <a:r>
                        <a:rPr lang="es-EC" sz="700">
                          <a:effectLst/>
                        </a:rPr>
                        <a:t>FECHA </a:t>
                      </a:r>
                      <a:endParaRPr lang="es-EC" sz="800">
                        <a:effectLst/>
                        <a:latin typeface="Times New Roman" panose="02020603050405020304" pitchFamily="18" charset="0"/>
                        <a:ea typeface="Times New Roman" panose="02020603050405020304" pitchFamily="18" charset="0"/>
                      </a:endParaRPr>
                    </a:p>
                  </a:txBody>
                  <a:tcPr marL="29558" marR="29558" marT="0" marB="0" anchor="ctr"/>
                </a:tc>
                <a:tc>
                  <a:txBody>
                    <a:bodyPr/>
                    <a:lstStyle/>
                    <a:p>
                      <a:pPr>
                        <a:spcAft>
                          <a:spcPts val="0"/>
                        </a:spcAft>
                      </a:pPr>
                      <a:r>
                        <a:rPr lang="es-EC" sz="700">
                          <a:effectLst/>
                        </a:rPr>
                        <a:t> GASTO CORRIENTE </a:t>
                      </a:r>
                      <a:endParaRPr lang="es-EC" sz="800">
                        <a:effectLst/>
                        <a:latin typeface="Times New Roman" panose="02020603050405020304" pitchFamily="18" charset="0"/>
                        <a:ea typeface="Times New Roman" panose="02020603050405020304" pitchFamily="18" charset="0"/>
                      </a:endParaRPr>
                    </a:p>
                  </a:txBody>
                  <a:tcPr marL="29558" marR="29558" marT="0" marB="0" anchor="ctr"/>
                </a:tc>
                <a:tc>
                  <a:txBody>
                    <a:bodyPr/>
                    <a:lstStyle/>
                    <a:p>
                      <a:pPr>
                        <a:spcAft>
                          <a:spcPts val="0"/>
                        </a:spcAft>
                      </a:pPr>
                      <a:r>
                        <a:rPr lang="es-EC" sz="700">
                          <a:effectLst/>
                        </a:rPr>
                        <a:t> GASTO DE INVERSIÓN </a:t>
                      </a:r>
                      <a:endParaRPr lang="es-EC" sz="800">
                        <a:effectLst/>
                        <a:latin typeface="Times New Roman" panose="02020603050405020304" pitchFamily="18" charset="0"/>
                        <a:ea typeface="Times New Roman" panose="02020603050405020304" pitchFamily="18" charset="0"/>
                      </a:endParaRPr>
                    </a:p>
                  </a:txBody>
                  <a:tcPr marL="29558" marR="29558" marT="0" marB="0" anchor="ctr"/>
                </a:tc>
                <a:tc>
                  <a:txBody>
                    <a:bodyPr/>
                    <a:lstStyle/>
                    <a:p>
                      <a:pPr>
                        <a:spcAft>
                          <a:spcPts val="0"/>
                        </a:spcAft>
                      </a:pPr>
                      <a:r>
                        <a:rPr lang="es-EC" sz="700">
                          <a:effectLst/>
                        </a:rPr>
                        <a:t>TOTAL MENSUAL</a:t>
                      </a:r>
                      <a:endParaRPr lang="es-EC" sz="800">
                        <a:effectLst/>
                        <a:latin typeface="Times New Roman" panose="02020603050405020304" pitchFamily="18" charset="0"/>
                        <a:ea typeface="Times New Roman" panose="02020603050405020304" pitchFamily="18" charset="0"/>
                      </a:endParaRPr>
                    </a:p>
                  </a:txBody>
                  <a:tcPr marL="29558" marR="29558" marT="0" marB="0" anchor="ctr"/>
                </a:tc>
              </a:tr>
              <a:tr h="145442">
                <a:tc>
                  <a:txBody>
                    <a:bodyPr/>
                    <a:lstStyle/>
                    <a:p>
                      <a:pPr>
                        <a:spcAft>
                          <a:spcPts val="0"/>
                        </a:spcAft>
                      </a:pPr>
                      <a:r>
                        <a:rPr lang="es-EC" sz="1400">
                          <a:effectLst/>
                        </a:rPr>
                        <a:t>ENERO</a:t>
                      </a:r>
                      <a:endParaRPr lang="es-EC" sz="16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a:txBody>
                    <a:bodyPr/>
                    <a:lstStyle/>
                    <a:p>
                      <a:pPr>
                        <a:spcAft>
                          <a:spcPts val="0"/>
                        </a:spcAft>
                      </a:pPr>
                      <a:r>
                        <a:rPr lang="es-EC" sz="1400">
                          <a:effectLst/>
                        </a:rPr>
                        <a:t>FEBRERO</a:t>
                      </a:r>
                      <a:endParaRPr lang="es-EC" sz="16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lgn="r">
                        <a:spcAft>
                          <a:spcPts val="0"/>
                        </a:spcAft>
                      </a:pPr>
                      <a:r>
                        <a:rPr lang="es-EC" sz="700">
                          <a:effectLst/>
                        </a:rPr>
                        <a:t>28/02/2026</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7,037.18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8,773.15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15,810.33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a:txBody>
                    <a:bodyPr/>
                    <a:lstStyle/>
                    <a:p>
                      <a:pPr>
                        <a:spcAft>
                          <a:spcPts val="0"/>
                        </a:spcAft>
                      </a:pPr>
                      <a:r>
                        <a:rPr lang="es-EC" sz="1400">
                          <a:effectLst/>
                        </a:rPr>
                        <a:t>MARZO</a:t>
                      </a:r>
                      <a:endParaRPr lang="es-EC" sz="16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lgn="r">
                        <a:spcAft>
                          <a:spcPts val="0"/>
                        </a:spcAft>
                      </a:pPr>
                      <a:r>
                        <a:rPr lang="es-EC" sz="700">
                          <a:effectLst/>
                        </a:rPr>
                        <a:t>20/03/2026</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7,037.18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8,773.15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15,810.33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a:txBody>
                    <a:bodyPr/>
                    <a:lstStyle/>
                    <a:p>
                      <a:pPr>
                        <a:spcAft>
                          <a:spcPts val="0"/>
                        </a:spcAft>
                      </a:pPr>
                      <a:r>
                        <a:rPr lang="es-EC" sz="1400">
                          <a:effectLst/>
                        </a:rPr>
                        <a:t>ABRIL</a:t>
                      </a:r>
                      <a:endParaRPr lang="es-EC" sz="16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lgn="r">
                        <a:spcAft>
                          <a:spcPts val="0"/>
                        </a:spcAft>
                      </a:pPr>
                      <a:r>
                        <a:rPr lang="es-EC" sz="700">
                          <a:effectLst/>
                        </a:rPr>
                        <a:t>30/04/2026</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7,037.18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8,773.15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15,810.33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a:txBody>
                    <a:bodyPr/>
                    <a:lstStyle/>
                    <a:p>
                      <a:pPr>
                        <a:spcAft>
                          <a:spcPts val="0"/>
                        </a:spcAft>
                      </a:pPr>
                      <a:r>
                        <a:rPr lang="es-EC" sz="1400">
                          <a:effectLst/>
                        </a:rPr>
                        <a:t>MAYO</a:t>
                      </a:r>
                      <a:endParaRPr lang="es-EC" sz="16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lgn="r">
                        <a:spcAft>
                          <a:spcPts val="0"/>
                        </a:spcAft>
                      </a:pPr>
                      <a:r>
                        <a:rPr lang="es-EC" sz="700">
                          <a:effectLst/>
                        </a:rPr>
                        <a:t>30/05/2026</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7,037.18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8,773.15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15,810.33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rowSpan="2">
                  <a:txBody>
                    <a:bodyPr/>
                    <a:lstStyle/>
                    <a:p>
                      <a:pPr>
                        <a:spcAft>
                          <a:spcPts val="0"/>
                        </a:spcAft>
                      </a:pPr>
                      <a:r>
                        <a:rPr lang="es-EC" sz="1400">
                          <a:effectLst/>
                        </a:rPr>
                        <a:t>JUNIO</a:t>
                      </a:r>
                      <a:endParaRPr lang="es-EC" sz="1600">
                        <a:effectLst/>
                        <a:latin typeface="Times New Roman" panose="02020603050405020304" pitchFamily="18" charset="0"/>
                        <a:ea typeface="Times New Roman" panose="02020603050405020304" pitchFamily="18" charset="0"/>
                      </a:endParaRPr>
                    </a:p>
                  </a:txBody>
                  <a:tcPr marL="29558" marR="29558" marT="0" marB="0" anchor="ctr"/>
                </a:tc>
                <a:tc>
                  <a:txBody>
                    <a:bodyPr/>
                    <a:lstStyle/>
                    <a:p>
                      <a:pPr algn="r">
                        <a:spcAft>
                          <a:spcPts val="0"/>
                        </a:spcAft>
                      </a:pPr>
                      <a:r>
                        <a:rPr lang="es-EC" sz="700">
                          <a:effectLst/>
                        </a:rPr>
                        <a:t>10/06/2026</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1,949.58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1,949.58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vMerge="1">
                  <a:txBody>
                    <a:bodyPr/>
                    <a:lstStyle/>
                    <a:p>
                      <a:endParaRPr lang="es-EC"/>
                    </a:p>
                  </a:txBody>
                  <a:tcPr/>
                </a:tc>
                <a:tc>
                  <a:txBody>
                    <a:bodyPr/>
                    <a:lstStyle/>
                    <a:p>
                      <a:pPr algn="r">
                        <a:spcAft>
                          <a:spcPts val="0"/>
                        </a:spcAft>
                      </a:pPr>
                      <a:r>
                        <a:rPr lang="es-EC" sz="700">
                          <a:effectLst/>
                        </a:rPr>
                        <a:t>27/06/2026</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6,913.67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8,619.17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15,532.84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rowSpan="2">
                  <a:txBody>
                    <a:bodyPr/>
                    <a:lstStyle/>
                    <a:p>
                      <a:pPr>
                        <a:spcAft>
                          <a:spcPts val="0"/>
                        </a:spcAft>
                      </a:pPr>
                      <a:r>
                        <a:rPr lang="es-EC" sz="1400">
                          <a:effectLst/>
                        </a:rPr>
                        <a:t>AGOSTO</a:t>
                      </a:r>
                      <a:endParaRPr lang="es-EC" sz="1600">
                        <a:effectLst/>
                        <a:latin typeface="Times New Roman" panose="02020603050405020304" pitchFamily="18" charset="0"/>
                        <a:ea typeface="Times New Roman" panose="02020603050405020304" pitchFamily="18" charset="0"/>
                      </a:endParaRPr>
                    </a:p>
                  </a:txBody>
                  <a:tcPr marL="29558" marR="29558" marT="0" marB="0" anchor="ctr"/>
                </a:tc>
                <a:tc>
                  <a:txBody>
                    <a:bodyPr/>
                    <a:lstStyle/>
                    <a:p>
                      <a:pPr algn="r">
                        <a:spcAft>
                          <a:spcPts val="0"/>
                        </a:spcAft>
                      </a:pPr>
                      <a:r>
                        <a:rPr lang="es-EC" sz="700">
                          <a:effectLst/>
                        </a:rPr>
                        <a:t>27/08/2026</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6,913.67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8,619.17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15,532.84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vMerge="1">
                  <a:txBody>
                    <a:bodyPr/>
                    <a:lstStyle/>
                    <a:p>
                      <a:endParaRPr lang="es-EC"/>
                    </a:p>
                  </a:txBody>
                  <a:tcPr/>
                </a:tc>
                <a:tc>
                  <a:txBody>
                    <a:bodyPr/>
                    <a:lstStyle/>
                    <a:p>
                      <a:pPr algn="r">
                        <a:spcAft>
                          <a:spcPts val="0"/>
                        </a:spcAft>
                      </a:pPr>
                      <a:r>
                        <a:rPr lang="es-EC" sz="700">
                          <a:effectLst/>
                        </a:rPr>
                        <a:t>28/08/2026</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6,913.67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8,619.17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15,532.84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a:txBody>
                    <a:bodyPr/>
                    <a:lstStyle/>
                    <a:p>
                      <a:pPr>
                        <a:spcAft>
                          <a:spcPts val="0"/>
                        </a:spcAft>
                      </a:pPr>
                      <a:r>
                        <a:rPr lang="es-EC" sz="1400">
                          <a:effectLst/>
                        </a:rPr>
                        <a:t>SEPTIEMBRE</a:t>
                      </a:r>
                      <a:endParaRPr lang="es-EC" sz="16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lgn="r">
                        <a:spcAft>
                          <a:spcPts val="0"/>
                        </a:spcAft>
                      </a:pPr>
                      <a:r>
                        <a:rPr lang="es-EC" sz="700">
                          <a:effectLst/>
                        </a:rPr>
                        <a:t>29/09/2026</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6,913.67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8,619.17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15,532.84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a:txBody>
                    <a:bodyPr/>
                    <a:lstStyle/>
                    <a:p>
                      <a:pPr>
                        <a:spcAft>
                          <a:spcPts val="0"/>
                        </a:spcAft>
                      </a:pPr>
                      <a:r>
                        <a:rPr lang="es-EC" sz="1400">
                          <a:effectLst/>
                        </a:rPr>
                        <a:t>OCTUBRE</a:t>
                      </a:r>
                      <a:endParaRPr lang="es-EC" sz="16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lgn="r">
                        <a:spcAft>
                          <a:spcPts val="0"/>
                        </a:spcAft>
                      </a:pPr>
                      <a:r>
                        <a:rPr lang="es-EC" sz="700">
                          <a:effectLst/>
                        </a:rPr>
                        <a:t>10/10/2026</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7,466.61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9,308.53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16,775.14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a:txBody>
                    <a:bodyPr/>
                    <a:lstStyle/>
                    <a:p>
                      <a:pPr>
                        <a:spcAft>
                          <a:spcPts val="0"/>
                        </a:spcAft>
                      </a:pPr>
                      <a:r>
                        <a:rPr lang="es-EC" sz="1400">
                          <a:effectLst/>
                        </a:rPr>
                        <a:t>NOVIEMBRE</a:t>
                      </a:r>
                      <a:endParaRPr lang="es-EC" sz="16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lgn="r">
                        <a:spcAft>
                          <a:spcPts val="0"/>
                        </a:spcAft>
                      </a:pPr>
                      <a:r>
                        <a:rPr lang="es-EC" sz="700" dirty="0">
                          <a:effectLst/>
                        </a:rPr>
                        <a:t>11/27/2026</a:t>
                      </a:r>
                      <a:endParaRPr lang="es-EC" sz="800" dirty="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7,466.61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9,308.53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16,775.14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rowSpan="2">
                  <a:txBody>
                    <a:bodyPr/>
                    <a:lstStyle/>
                    <a:p>
                      <a:pPr>
                        <a:spcAft>
                          <a:spcPts val="0"/>
                        </a:spcAft>
                      </a:pPr>
                      <a:r>
                        <a:rPr lang="es-EC" sz="1400">
                          <a:effectLst/>
                        </a:rPr>
                        <a:t>DICIEMBRE</a:t>
                      </a:r>
                      <a:endParaRPr lang="es-EC" sz="1600">
                        <a:effectLst/>
                        <a:latin typeface="Times New Roman" panose="02020603050405020304" pitchFamily="18" charset="0"/>
                        <a:ea typeface="Times New Roman" panose="02020603050405020304" pitchFamily="18" charset="0"/>
                      </a:endParaRPr>
                    </a:p>
                  </a:txBody>
                  <a:tcPr marL="29558" marR="29558" marT="0" marB="0" anchor="ctr"/>
                </a:tc>
                <a:tc>
                  <a:txBody>
                    <a:bodyPr/>
                    <a:lstStyle/>
                    <a:p>
                      <a:pPr algn="r">
                        <a:spcAft>
                          <a:spcPts val="0"/>
                        </a:spcAft>
                      </a:pPr>
                      <a:r>
                        <a:rPr lang="es-EC" sz="700">
                          <a:effectLst/>
                        </a:rPr>
                        <a:t>23/12/2026</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7,466.61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9,308.53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16,775.14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vMerge="1">
                  <a:txBody>
                    <a:bodyPr/>
                    <a:lstStyle/>
                    <a:p>
                      <a:endParaRPr lang="es-EC"/>
                    </a:p>
                  </a:txBody>
                  <a:tcPr/>
                </a:tc>
                <a:tc>
                  <a:txBody>
                    <a:bodyPr/>
                    <a:lstStyle/>
                    <a:p>
                      <a:pPr algn="r">
                        <a:spcAft>
                          <a:spcPts val="0"/>
                        </a:spcAft>
                      </a:pPr>
                      <a:r>
                        <a:rPr lang="es-EC" sz="700">
                          <a:effectLst/>
                        </a:rPr>
                        <a:t>31/12/2026</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7,466.61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9,308.53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                16,775.14 </a:t>
                      </a:r>
                      <a:endParaRPr lang="es-EC" sz="800">
                        <a:effectLst/>
                        <a:latin typeface="Times New Roman" panose="02020603050405020304" pitchFamily="18" charset="0"/>
                        <a:ea typeface="Times New Roman" panose="02020603050405020304" pitchFamily="18" charset="0"/>
                      </a:endParaRPr>
                    </a:p>
                  </a:txBody>
                  <a:tcPr marL="29558" marR="29558" marT="0" marB="0" anchor="b"/>
                </a:tc>
              </a:tr>
              <a:tr h="255978">
                <a:tc gridSpan="2">
                  <a:txBody>
                    <a:bodyPr/>
                    <a:lstStyle/>
                    <a:p>
                      <a:pPr algn="ctr">
                        <a:spcAft>
                          <a:spcPts val="0"/>
                        </a:spcAft>
                      </a:pPr>
                      <a:r>
                        <a:rPr lang="es-EC" sz="1400" dirty="0">
                          <a:effectLst/>
                        </a:rPr>
                        <a:t>TOTAL</a:t>
                      </a:r>
                      <a:endParaRPr lang="es-EC" sz="1600" dirty="0">
                        <a:effectLst/>
                        <a:latin typeface="Times New Roman" panose="02020603050405020304" pitchFamily="18" charset="0"/>
                        <a:ea typeface="Times New Roman" panose="02020603050405020304" pitchFamily="18" charset="0"/>
                      </a:endParaRPr>
                    </a:p>
                  </a:txBody>
                  <a:tcPr marL="29558" marR="29558" marT="0" marB="0" anchor="b"/>
                </a:tc>
                <a:tc hMerge="1">
                  <a:txBody>
                    <a:bodyPr/>
                    <a:lstStyle/>
                    <a:p>
                      <a:endParaRPr lang="es-EC"/>
                    </a:p>
                  </a:txBody>
                  <a:tcPr/>
                </a:tc>
                <a:tc>
                  <a:txBody>
                    <a:bodyPr/>
                    <a:lstStyle/>
                    <a:p>
                      <a:pPr>
                        <a:spcAft>
                          <a:spcPts val="0"/>
                        </a:spcAft>
                      </a:pPr>
                      <a:r>
                        <a:rPr lang="es-EC" sz="700">
                          <a:effectLst/>
                        </a:rPr>
                        <a:t> $ 87,619.42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a:effectLst/>
                        </a:rPr>
                        <a:t> $106,803.40 </a:t>
                      </a:r>
                      <a:endParaRPr lang="es-EC" sz="800">
                        <a:effectLst/>
                        <a:latin typeface="Times New Roman" panose="02020603050405020304" pitchFamily="18" charset="0"/>
                        <a:ea typeface="Times New Roman" panose="02020603050405020304" pitchFamily="18" charset="0"/>
                      </a:endParaRPr>
                    </a:p>
                  </a:txBody>
                  <a:tcPr marL="29558" marR="29558" marT="0" marB="0" anchor="b"/>
                </a:tc>
                <a:tc>
                  <a:txBody>
                    <a:bodyPr/>
                    <a:lstStyle/>
                    <a:p>
                      <a:pPr>
                        <a:spcAft>
                          <a:spcPts val="0"/>
                        </a:spcAft>
                      </a:pPr>
                      <a:r>
                        <a:rPr lang="es-EC" sz="700" dirty="0">
                          <a:effectLst/>
                        </a:rPr>
                        <a:t> $              194,422.82 </a:t>
                      </a:r>
                      <a:endParaRPr lang="es-EC" sz="800" dirty="0">
                        <a:effectLst/>
                        <a:latin typeface="Times New Roman" panose="02020603050405020304" pitchFamily="18" charset="0"/>
                        <a:ea typeface="Times New Roman" panose="02020603050405020304" pitchFamily="18" charset="0"/>
                      </a:endParaRPr>
                    </a:p>
                  </a:txBody>
                  <a:tcPr marL="29558" marR="29558" marT="0" marB="0" anchor="b"/>
                </a:tc>
              </a:tr>
            </a:tbl>
          </a:graphicData>
        </a:graphic>
      </p:graphicFrame>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95" y="74771"/>
            <a:ext cx="1020445" cy="839470"/>
          </a:xfrm>
          <a:prstGeom prst="rect">
            <a:avLst/>
          </a:prstGeom>
          <a:noFill/>
          <a:ln>
            <a:noFill/>
          </a:ln>
        </p:spPr>
      </p:pic>
    </p:spTree>
    <p:extLst>
      <p:ext uri="{BB962C8B-B14F-4D97-AF65-F5344CB8AC3E}">
        <p14:creationId xmlns:p14="http://schemas.microsoft.com/office/powerpoint/2010/main" val="30445613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94204" y="914241"/>
            <a:ext cx="8596668" cy="1320800"/>
          </a:xfrm>
        </p:spPr>
        <p:txBody>
          <a:bodyPr>
            <a:normAutofit fontScale="90000"/>
          </a:bodyPr>
          <a:lstStyle/>
          <a:p>
            <a:r>
              <a:rPr lang="es-EC" b="1" dirty="0"/>
              <a:t>Resumen de la distribución del presupuesto 2025</a:t>
            </a:r>
            <a:r>
              <a:rPr lang="es-EC" dirty="0"/>
              <a:t/>
            </a:r>
            <a:br>
              <a:rPr lang="es-EC" dirty="0"/>
            </a:br>
            <a:endParaRPr lang="es-EC"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3105152146"/>
              </p:ext>
            </p:extLst>
          </p:nvPr>
        </p:nvGraphicFramePr>
        <p:xfrm>
          <a:off x="445107" y="2722520"/>
          <a:ext cx="8596312" cy="1524000"/>
        </p:xfrm>
        <a:graphic>
          <a:graphicData uri="http://schemas.openxmlformats.org/drawingml/2006/table">
            <a:tbl>
              <a:tblPr firstRow="1" firstCol="1" bandRow="1">
                <a:tableStyleId>{5C22544A-7EE6-4342-B048-85BDC9FD1C3A}</a:tableStyleId>
              </a:tblPr>
              <a:tblGrid>
                <a:gridCol w="1057346"/>
                <a:gridCol w="5857527"/>
                <a:gridCol w="1681439"/>
              </a:tblGrid>
              <a:tr h="190500">
                <a:tc gridSpan="3">
                  <a:txBody>
                    <a:bodyPr/>
                    <a:lstStyle/>
                    <a:p>
                      <a:pPr algn="ctr">
                        <a:spcAft>
                          <a:spcPts val="0"/>
                        </a:spcAft>
                      </a:pPr>
                      <a:r>
                        <a:rPr lang="es-EC" sz="2000">
                          <a:effectLst/>
                        </a:rPr>
                        <a:t>DISTRIBUCIÓN PARA EL EJERCICIO FISCAL</a:t>
                      </a:r>
                      <a:endParaRPr lang="es-EC" sz="2400">
                        <a:effectLst/>
                        <a:latin typeface="Times New Roman" panose="02020603050405020304" pitchFamily="18" charset="0"/>
                        <a:ea typeface="Times New Roman" panose="02020603050405020304" pitchFamily="18" charset="0"/>
                      </a:endParaRPr>
                    </a:p>
                  </a:txBody>
                  <a:tcPr marL="44450" marR="44450" marT="0" marB="0" anchor="b"/>
                </a:tc>
                <a:tc hMerge="1">
                  <a:txBody>
                    <a:bodyPr/>
                    <a:lstStyle/>
                    <a:p>
                      <a:endParaRPr lang="es-EC"/>
                    </a:p>
                  </a:txBody>
                  <a:tcPr/>
                </a:tc>
                <a:tc hMerge="1">
                  <a:txBody>
                    <a:bodyPr/>
                    <a:lstStyle/>
                    <a:p>
                      <a:endParaRPr lang="es-EC"/>
                    </a:p>
                  </a:txBody>
                  <a:tcPr/>
                </a:tc>
              </a:tr>
              <a:tr h="190500">
                <a:tc>
                  <a:txBody>
                    <a:bodyPr/>
                    <a:lstStyle/>
                    <a:p>
                      <a:pPr algn="r">
                        <a:spcAft>
                          <a:spcPts val="0"/>
                        </a:spcAft>
                      </a:pPr>
                      <a:r>
                        <a:rPr lang="es-EC" sz="2000">
                          <a:effectLst/>
                        </a:rPr>
                        <a:t>180608</a:t>
                      </a:r>
                      <a:endParaRPr lang="es-EC" sz="24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spcAft>
                          <a:spcPts val="0"/>
                        </a:spcAft>
                      </a:pPr>
                      <a:r>
                        <a:rPr lang="es-EC" sz="2000">
                          <a:effectLst/>
                        </a:rPr>
                        <a:t>GASTO CORRIENTE (SBU*170)</a:t>
                      </a:r>
                      <a:endParaRPr lang="es-EC" sz="24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r">
                        <a:spcAft>
                          <a:spcPts val="0"/>
                        </a:spcAft>
                      </a:pPr>
                      <a:r>
                        <a:rPr lang="es-EC" sz="2000">
                          <a:effectLst/>
                        </a:rPr>
                        <a:t>$79,900.00</a:t>
                      </a:r>
                      <a:endParaRPr lang="es-EC" sz="2400">
                        <a:effectLst/>
                        <a:latin typeface="Times New Roman" panose="02020603050405020304" pitchFamily="18" charset="0"/>
                        <a:ea typeface="Times New Roman" panose="02020603050405020304" pitchFamily="18" charset="0"/>
                      </a:endParaRPr>
                    </a:p>
                  </a:txBody>
                  <a:tcPr marL="44450" marR="44450" marT="0" marB="0" anchor="b"/>
                </a:tc>
              </a:tr>
              <a:tr h="190500">
                <a:tc>
                  <a:txBody>
                    <a:bodyPr/>
                    <a:lstStyle/>
                    <a:p>
                      <a:pPr algn="r">
                        <a:spcAft>
                          <a:spcPts val="0"/>
                        </a:spcAft>
                      </a:pPr>
                      <a:r>
                        <a:rPr lang="es-EC" sz="2000">
                          <a:effectLst/>
                        </a:rPr>
                        <a:t>280608</a:t>
                      </a:r>
                      <a:endParaRPr lang="es-EC" sz="24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spcAft>
                          <a:spcPts val="0"/>
                        </a:spcAft>
                      </a:pPr>
                      <a:r>
                        <a:rPr lang="es-EC" sz="2000">
                          <a:effectLst/>
                        </a:rPr>
                        <a:t>GASTO INVERSIÓN</a:t>
                      </a:r>
                      <a:endParaRPr lang="es-EC" sz="24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r">
                        <a:spcAft>
                          <a:spcPts val="0"/>
                        </a:spcAft>
                      </a:pPr>
                      <a:r>
                        <a:rPr lang="es-EC" sz="2000">
                          <a:effectLst/>
                        </a:rPr>
                        <a:t>$93,325.91</a:t>
                      </a:r>
                      <a:endParaRPr lang="es-EC" sz="2400">
                        <a:effectLst/>
                        <a:latin typeface="Times New Roman" panose="02020603050405020304" pitchFamily="18" charset="0"/>
                        <a:ea typeface="Times New Roman" panose="02020603050405020304" pitchFamily="18" charset="0"/>
                      </a:endParaRPr>
                    </a:p>
                  </a:txBody>
                  <a:tcPr marL="44450" marR="44450" marT="0" marB="0" anchor="b"/>
                </a:tc>
              </a:tr>
              <a:tr h="190500">
                <a:tc>
                  <a:txBody>
                    <a:bodyPr/>
                    <a:lstStyle/>
                    <a:p>
                      <a:pPr algn="r">
                        <a:spcAft>
                          <a:spcPts val="0"/>
                        </a:spcAft>
                      </a:pPr>
                      <a:r>
                        <a:rPr lang="es-EC" sz="2000">
                          <a:effectLst/>
                        </a:rPr>
                        <a:t>730613</a:t>
                      </a:r>
                      <a:endParaRPr lang="es-EC" sz="24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spcAft>
                          <a:spcPts val="0"/>
                        </a:spcAft>
                      </a:pPr>
                      <a:r>
                        <a:rPr lang="es-EC" sz="2000">
                          <a:effectLst/>
                        </a:rPr>
                        <a:t>GRUPOS DE ATENCIÓN PRIORITARIA</a:t>
                      </a:r>
                      <a:endParaRPr lang="es-EC" sz="24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r">
                        <a:spcAft>
                          <a:spcPts val="0"/>
                        </a:spcAft>
                      </a:pPr>
                      <a:r>
                        <a:rPr lang="es-EC" sz="2000">
                          <a:effectLst/>
                        </a:rPr>
                        <a:t>$19,247.32</a:t>
                      </a:r>
                      <a:endParaRPr lang="es-EC" sz="2400">
                        <a:effectLst/>
                        <a:latin typeface="Times New Roman" panose="02020603050405020304" pitchFamily="18" charset="0"/>
                        <a:ea typeface="Times New Roman" panose="02020603050405020304" pitchFamily="18" charset="0"/>
                      </a:endParaRPr>
                    </a:p>
                  </a:txBody>
                  <a:tcPr marL="44450" marR="44450" marT="0" marB="0" anchor="b"/>
                </a:tc>
              </a:tr>
              <a:tr h="200025">
                <a:tc gridSpan="2">
                  <a:txBody>
                    <a:bodyPr/>
                    <a:lstStyle/>
                    <a:p>
                      <a:pPr algn="ctr">
                        <a:spcAft>
                          <a:spcPts val="0"/>
                        </a:spcAft>
                      </a:pPr>
                      <a:r>
                        <a:rPr lang="es-EC" sz="2000">
                          <a:effectLst/>
                        </a:rPr>
                        <a:t>TOTAL ASIGNADO MINISTERIO DE ECONOMÍA Y FINANZAS</a:t>
                      </a:r>
                      <a:endParaRPr lang="es-EC" sz="2400">
                        <a:effectLst/>
                        <a:latin typeface="Times New Roman" panose="02020603050405020304" pitchFamily="18" charset="0"/>
                        <a:ea typeface="Times New Roman" panose="02020603050405020304" pitchFamily="18" charset="0"/>
                      </a:endParaRPr>
                    </a:p>
                  </a:txBody>
                  <a:tcPr marL="44450" marR="44450" marT="0" marB="0" anchor="ctr"/>
                </a:tc>
                <a:tc hMerge="1">
                  <a:txBody>
                    <a:bodyPr/>
                    <a:lstStyle/>
                    <a:p>
                      <a:endParaRPr lang="es-EC"/>
                    </a:p>
                  </a:txBody>
                  <a:tcPr/>
                </a:tc>
                <a:tc>
                  <a:txBody>
                    <a:bodyPr/>
                    <a:lstStyle/>
                    <a:p>
                      <a:pPr algn="r">
                        <a:spcAft>
                          <a:spcPts val="0"/>
                        </a:spcAft>
                      </a:pPr>
                      <a:r>
                        <a:rPr lang="es-EC" sz="2000" dirty="0">
                          <a:effectLst/>
                        </a:rPr>
                        <a:t>$192,473.23</a:t>
                      </a:r>
                      <a:endParaRPr lang="es-EC" sz="2400" dirty="0">
                        <a:effectLst/>
                        <a:latin typeface="Times New Roman" panose="02020603050405020304" pitchFamily="18" charset="0"/>
                        <a:ea typeface="Times New Roman" panose="02020603050405020304" pitchFamily="18" charset="0"/>
                      </a:endParaRPr>
                    </a:p>
                  </a:txBody>
                  <a:tcPr marL="44450" marR="44450" marT="0" marB="0" anchor="ctr"/>
                </a:tc>
              </a:tr>
            </a:tbl>
          </a:graphicData>
        </a:graphic>
      </p:graphicFrame>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982" y="74771"/>
            <a:ext cx="1020445" cy="839470"/>
          </a:xfrm>
          <a:prstGeom prst="rect">
            <a:avLst/>
          </a:prstGeom>
          <a:noFill/>
          <a:ln>
            <a:noFill/>
          </a:ln>
        </p:spPr>
      </p:pic>
    </p:spTree>
    <p:extLst>
      <p:ext uri="{BB962C8B-B14F-4D97-AF65-F5344CB8AC3E}">
        <p14:creationId xmlns:p14="http://schemas.microsoft.com/office/powerpoint/2010/main" val="1180984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839789"/>
            <a:ext cx="8596668" cy="1320800"/>
          </a:xfrm>
        </p:spPr>
        <p:txBody>
          <a:bodyPr>
            <a:normAutofit fontScale="90000"/>
          </a:bodyPr>
          <a:lstStyle/>
          <a:p>
            <a:r>
              <a:rPr lang="es-ES" b="1" dirty="0"/>
              <a:t>PROYECTOS REALIZADOS</a:t>
            </a:r>
            <a:r>
              <a:rPr lang="es-EC" dirty="0"/>
              <a:t/>
            </a:r>
            <a:br>
              <a:rPr lang="es-EC" dirty="0"/>
            </a:br>
            <a:r>
              <a:rPr lang="es-ES" b="1" dirty="0"/>
              <a:t>SECTOR VULNERABLE</a:t>
            </a:r>
            <a:r>
              <a:rPr lang="es-EC" dirty="0"/>
              <a:t/>
            </a:r>
            <a:br>
              <a:rPr lang="es-EC" dirty="0"/>
            </a:br>
            <a:endParaRPr lang="es-EC"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3901698947"/>
              </p:ext>
            </p:extLst>
          </p:nvPr>
        </p:nvGraphicFramePr>
        <p:xfrm>
          <a:off x="428481" y="2391655"/>
          <a:ext cx="8596312" cy="3169920"/>
        </p:xfrm>
        <a:graphic>
          <a:graphicData uri="http://schemas.openxmlformats.org/drawingml/2006/table">
            <a:tbl>
              <a:tblPr firstRow="1" firstCol="1" bandRow="1">
                <a:tableStyleId>{5C22544A-7EE6-4342-B048-85BDC9FD1C3A}</a:tableStyleId>
              </a:tblPr>
              <a:tblGrid>
                <a:gridCol w="909672"/>
                <a:gridCol w="3294766"/>
                <a:gridCol w="2195937"/>
                <a:gridCol w="2195937"/>
              </a:tblGrid>
              <a:tr h="0">
                <a:tc>
                  <a:txBody>
                    <a:bodyPr/>
                    <a:lstStyle/>
                    <a:p>
                      <a:pPr algn="ctr">
                        <a:spcAft>
                          <a:spcPts val="0"/>
                        </a:spcAft>
                      </a:pPr>
                      <a:r>
                        <a:rPr lang="es-EC" sz="1600">
                          <a:effectLst/>
                        </a:rPr>
                        <a:t>ÍTEM</a:t>
                      </a:r>
                      <a:endParaRPr lang="es-EC"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EC" sz="1600">
                          <a:effectLst/>
                        </a:rPr>
                        <a:t>ACTIVIDAD</a:t>
                      </a:r>
                      <a:endParaRPr lang="es-EC"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EC" sz="1600">
                          <a:effectLst/>
                        </a:rPr>
                        <a:t>PRESUPUESTO INICIAL</a:t>
                      </a:r>
                      <a:endParaRPr lang="es-EC"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EC" sz="1600">
                          <a:effectLst/>
                        </a:rPr>
                        <a:t>PRESUPUESTO EJECUTADO</a:t>
                      </a:r>
                      <a:endParaRPr lang="es-EC" sz="1800">
                        <a:effectLst/>
                        <a:latin typeface="Times New Roman" panose="02020603050405020304" pitchFamily="18" charset="0"/>
                        <a:ea typeface="Times New Roman" panose="02020603050405020304" pitchFamily="18" charset="0"/>
                      </a:endParaRPr>
                    </a:p>
                  </a:txBody>
                  <a:tcPr marL="68580" marR="68580" marT="0" marB="0"/>
                </a:tc>
              </a:tr>
              <a:tr h="0">
                <a:tc>
                  <a:txBody>
                    <a:bodyPr/>
                    <a:lstStyle/>
                    <a:p>
                      <a:pPr algn="ctr">
                        <a:spcAft>
                          <a:spcPts val="0"/>
                        </a:spcAft>
                      </a:pPr>
                      <a:r>
                        <a:rPr lang="es-EC" sz="1600">
                          <a:effectLst/>
                        </a:rPr>
                        <a:t>1</a:t>
                      </a:r>
                      <a:endParaRPr lang="es-EC"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es-EC" sz="1600">
                          <a:effectLst/>
                        </a:rPr>
                        <a:t>Adquisición de raciones alimenticias para los grupos de atención prioritaria de la parroquia Pilaló, del cantón Pujilí, provincia de Cotopaxi</a:t>
                      </a:r>
                      <a:endParaRPr lang="es-EC"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EC" sz="1600">
                          <a:effectLst/>
                        </a:rPr>
                        <a:t>$9305,00</a:t>
                      </a:r>
                      <a:endParaRPr lang="es-EC"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EC" sz="1600">
                          <a:effectLst/>
                        </a:rPr>
                        <a:t>9125,00</a:t>
                      </a:r>
                      <a:endParaRPr lang="es-EC" sz="1800">
                        <a:effectLst/>
                        <a:latin typeface="Times New Roman" panose="02020603050405020304" pitchFamily="18" charset="0"/>
                        <a:ea typeface="Times New Roman" panose="02020603050405020304" pitchFamily="18" charset="0"/>
                      </a:endParaRPr>
                    </a:p>
                  </a:txBody>
                  <a:tcPr marL="68580" marR="68580" marT="0" marB="0"/>
                </a:tc>
              </a:tr>
              <a:tr h="0">
                <a:tc>
                  <a:txBody>
                    <a:bodyPr/>
                    <a:lstStyle/>
                    <a:p>
                      <a:pPr algn="ctr">
                        <a:spcAft>
                          <a:spcPts val="0"/>
                        </a:spcAft>
                      </a:pPr>
                      <a:r>
                        <a:rPr lang="es-EC" sz="1600">
                          <a:effectLst/>
                        </a:rPr>
                        <a:t>2</a:t>
                      </a:r>
                      <a:endParaRPr lang="es-EC"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es-EC" sz="1600">
                          <a:effectLst/>
                        </a:rPr>
                        <a:t>Adquisición de cobijas térmicas afelpadas para los grupos de atención prioritaria de la parroquia Pilaló, del cantón Pujilí, provincia de Cotopaxi</a:t>
                      </a:r>
                      <a:endParaRPr lang="es-EC"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EC" sz="1600">
                          <a:effectLst/>
                        </a:rPr>
                        <a:t>$6000,00</a:t>
                      </a:r>
                      <a:endParaRPr lang="es-EC"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EC" sz="1600">
                          <a:effectLst/>
                        </a:rPr>
                        <a:t>3185,00</a:t>
                      </a:r>
                      <a:endParaRPr lang="es-EC" sz="1800">
                        <a:effectLst/>
                        <a:latin typeface="Times New Roman" panose="02020603050405020304" pitchFamily="18" charset="0"/>
                        <a:ea typeface="Times New Roman" panose="02020603050405020304" pitchFamily="18" charset="0"/>
                      </a:endParaRPr>
                    </a:p>
                  </a:txBody>
                  <a:tcPr marL="68580" marR="68580" marT="0" marB="0"/>
                </a:tc>
              </a:tr>
              <a:tr h="0">
                <a:tc>
                  <a:txBody>
                    <a:bodyPr/>
                    <a:lstStyle/>
                    <a:p>
                      <a:pPr algn="ctr">
                        <a:spcAft>
                          <a:spcPts val="0"/>
                        </a:spcAft>
                      </a:pPr>
                      <a:r>
                        <a:rPr lang="es-EC" sz="1600">
                          <a:effectLst/>
                        </a:rPr>
                        <a:t> </a:t>
                      </a:r>
                      <a:endParaRPr lang="es-EC"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EC" sz="1600">
                          <a:effectLst/>
                        </a:rPr>
                        <a:t> </a:t>
                      </a:r>
                      <a:endParaRPr lang="es-EC"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EC" sz="1600">
                          <a:effectLst/>
                        </a:rPr>
                        <a:t>$15305,00</a:t>
                      </a:r>
                      <a:endParaRPr lang="es-EC"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EC" sz="1600" dirty="0">
                          <a:effectLst/>
                        </a:rPr>
                        <a:t>$12310,00</a:t>
                      </a:r>
                      <a:endParaRPr lang="es-EC" sz="18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7" y="319"/>
            <a:ext cx="1020445" cy="839470"/>
          </a:xfrm>
          <a:prstGeom prst="rect">
            <a:avLst/>
          </a:prstGeom>
          <a:noFill/>
          <a:ln>
            <a:noFill/>
          </a:ln>
        </p:spPr>
      </p:pic>
    </p:spTree>
    <p:extLst>
      <p:ext uri="{BB962C8B-B14F-4D97-AF65-F5344CB8AC3E}">
        <p14:creationId xmlns:p14="http://schemas.microsoft.com/office/powerpoint/2010/main" val="23769274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5665" y="839789"/>
            <a:ext cx="8596668" cy="1320800"/>
          </a:xfrm>
        </p:spPr>
        <p:txBody>
          <a:bodyPr/>
          <a:lstStyle/>
          <a:p>
            <a:r>
              <a:rPr lang="es-EC" b="1" dirty="0"/>
              <a:t>Ejecución Gasto de Inversión-2025</a:t>
            </a:r>
            <a:r>
              <a:rPr lang="es-EC" dirty="0"/>
              <a:t/>
            </a:r>
            <a:br>
              <a:rPr lang="es-EC" dirty="0"/>
            </a:br>
            <a:endParaRPr lang="es-EC"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182276485"/>
              </p:ext>
            </p:extLst>
          </p:nvPr>
        </p:nvGraphicFramePr>
        <p:xfrm>
          <a:off x="497468" y="1524407"/>
          <a:ext cx="9020604" cy="5183963"/>
        </p:xfrm>
        <a:graphic>
          <a:graphicData uri="http://schemas.openxmlformats.org/drawingml/2006/table">
            <a:tbl>
              <a:tblPr firstRow="1" firstCol="1" bandRow="1">
                <a:tableStyleId>{5C22544A-7EE6-4342-B048-85BDC9FD1C3A}</a:tableStyleId>
              </a:tblPr>
              <a:tblGrid>
                <a:gridCol w="801030"/>
                <a:gridCol w="4840456"/>
                <a:gridCol w="1773450"/>
                <a:gridCol w="1605668"/>
              </a:tblGrid>
              <a:tr h="480394">
                <a:tc>
                  <a:txBody>
                    <a:bodyPr/>
                    <a:lstStyle/>
                    <a:p>
                      <a:pPr algn="ctr">
                        <a:spcAft>
                          <a:spcPts val="0"/>
                        </a:spcAft>
                      </a:pPr>
                      <a:r>
                        <a:rPr lang="es-EC" sz="1400">
                          <a:effectLst/>
                        </a:rPr>
                        <a:t>ÍTEM</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ctr">
                        <a:spcAft>
                          <a:spcPts val="0"/>
                        </a:spcAft>
                      </a:pPr>
                      <a:r>
                        <a:rPr lang="es-EC" sz="1400">
                          <a:effectLst/>
                        </a:rPr>
                        <a:t>ACTIVIDAD</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ctr">
                        <a:spcAft>
                          <a:spcPts val="0"/>
                        </a:spcAft>
                      </a:pPr>
                      <a:r>
                        <a:rPr lang="es-EC" sz="1400">
                          <a:effectLst/>
                        </a:rPr>
                        <a:t>PRESUPUESTO INICIAL</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ctr">
                        <a:spcAft>
                          <a:spcPts val="0"/>
                        </a:spcAft>
                      </a:pPr>
                      <a:r>
                        <a:rPr lang="es-EC" sz="1400">
                          <a:effectLst/>
                        </a:rPr>
                        <a:t>MONTO PAGADO</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r>
              <a:tr h="240197">
                <a:tc>
                  <a:txBody>
                    <a:bodyPr/>
                    <a:lstStyle/>
                    <a:p>
                      <a:pPr algn="ctr">
                        <a:spcAft>
                          <a:spcPts val="0"/>
                        </a:spcAft>
                      </a:pPr>
                      <a:r>
                        <a:rPr lang="es-EC" sz="1400">
                          <a:effectLst/>
                        </a:rPr>
                        <a:t>1</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spcAft>
                          <a:spcPts val="0"/>
                        </a:spcAft>
                      </a:pPr>
                      <a:r>
                        <a:rPr lang="es-EC" sz="1400">
                          <a:effectLst/>
                        </a:rPr>
                        <a:t>Egresos en personal para inversión</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ctr">
                        <a:spcAft>
                          <a:spcPts val="0"/>
                        </a:spcAft>
                      </a:pPr>
                      <a:r>
                        <a:rPr lang="es-EC" sz="1400">
                          <a:effectLst/>
                        </a:rPr>
                        <a:t>$21,805.71</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ctr">
                        <a:spcAft>
                          <a:spcPts val="0"/>
                        </a:spcAft>
                      </a:pPr>
                      <a:r>
                        <a:rPr lang="es-EC" sz="1400">
                          <a:effectLst/>
                        </a:rPr>
                        <a:t>$21,304.99</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r>
              <a:tr h="240197">
                <a:tc>
                  <a:txBody>
                    <a:bodyPr/>
                    <a:lstStyle/>
                    <a:p>
                      <a:pPr algn="ctr">
                        <a:spcAft>
                          <a:spcPts val="0"/>
                        </a:spcAft>
                      </a:pPr>
                      <a:r>
                        <a:rPr lang="es-EC" sz="1400">
                          <a:effectLst/>
                        </a:rPr>
                        <a:t>2</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spcAft>
                          <a:spcPts val="0"/>
                        </a:spcAft>
                      </a:pPr>
                      <a:r>
                        <a:rPr lang="es-EC" sz="1400">
                          <a:effectLst/>
                        </a:rPr>
                        <a:t>Instalación, Mantenimiento y Reparación</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$7,000.00</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$6,049.85</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r>
              <a:tr h="240197">
                <a:tc>
                  <a:txBody>
                    <a:bodyPr/>
                    <a:lstStyle/>
                    <a:p>
                      <a:pPr algn="ctr">
                        <a:spcAft>
                          <a:spcPts val="0"/>
                        </a:spcAft>
                      </a:pPr>
                      <a:r>
                        <a:rPr lang="es-EC" sz="1400">
                          <a:effectLst/>
                        </a:rPr>
                        <a:t>3</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spcAft>
                          <a:spcPts val="0"/>
                        </a:spcAft>
                      </a:pPr>
                      <a:r>
                        <a:rPr lang="es-EC" sz="1400">
                          <a:effectLst/>
                        </a:rPr>
                        <a:t>Combustibles</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$6,528.00</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$6,400.47</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r>
              <a:tr h="480394">
                <a:tc>
                  <a:txBody>
                    <a:bodyPr/>
                    <a:lstStyle/>
                    <a:p>
                      <a:pPr algn="ctr">
                        <a:spcAft>
                          <a:spcPts val="0"/>
                        </a:spcAft>
                      </a:pPr>
                      <a:r>
                        <a:rPr lang="es-EC" sz="1400">
                          <a:effectLst/>
                        </a:rPr>
                        <a:t>4</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spcAft>
                          <a:spcPts val="0"/>
                        </a:spcAft>
                      </a:pPr>
                      <a:r>
                        <a:rPr lang="es-EC" sz="1400">
                          <a:effectLst/>
                        </a:rPr>
                        <a:t>Maquinarias y Equipos (Instalación, Mantenimiento y Reparación)</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$7,000.00</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$6,049.85</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r>
              <a:tr h="240197">
                <a:tc>
                  <a:txBody>
                    <a:bodyPr/>
                    <a:lstStyle/>
                    <a:p>
                      <a:pPr algn="ctr">
                        <a:spcAft>
                          <a:spcPts val="0"/>
                        </a:spcAft>
                      </a:pPr>
                      <a:r>
                        <a:rPr lang="es-EC" sz="1400">
                          <a:effectLst/>
                        </a:rPr>
                        <a:t>5</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spcAft>
                          <a:spcPts val="0"/>
                        </a:spcAft>
                      </a:pPr>
                      <a:r>
                        <a:rPr lang="es-EC" sz="1400">
                          <a:effectLst/>
                        </a:rPr>
                        <a:t>Repuestos y Accesorios</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$5,500.00</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$5,135.26</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r>
              <a:tr h="240197">
                <a:tc>
                  <a:txBody>
                    <a:bodyPr/>
                    <a:lstStyle/>
                    <a:p>
                      <a:pPr algn="ctr">
                        <a:spcAft>
                          <a:spcPts val="0"/>
                        </a:spcAft>
                      </a:pPr>
                      <a:r>
                        <a:rPr lang="es-EC" sz="1400">
                          <a:effectLst/>
                        </a:rPr>
                        <a:t>6</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spcAft>
                          <a:spcPts val="0"/>
                        </a:spcAft>
                      </a:pPr>
                      <a:r>
                        <a:rPr lang="es-EC" sz="1400">
                          <a:effectLst/>
                        </a:rPr>
                        <a:t>Honorarios por Contratos Civiles de Servicios</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$12,000.00</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$11,500.00</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r>
              <a:tr h="1099628">
                <a:tc>
                  <a:txBody>
                    <a:bodyPr/>
                    <a:lstStyle/>
                    <a:p>
                      <a:pPr algn="ctr">
                        <a:spcAft>
                          <a:spcPts val="0"/>
                        </a:spcAft>
                      </a:pPr>
                      <a:r>
                        <a:rPr lang="es-EC" sz="1400">
                          <a:effectLst/>
                        </a:rPr>
                        <a:t>7</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spcAft>
                          <a:spcPts val="0"/>
                        </a:spcAft>
                      </a:pPr>
                      <a:r>
                        <a:rPr lang="es-EC" sz="1400">
                          <a:effectLst/>
                        </a:rPr>
                        <a:t>“Adquisición de productos  y herramientas agrícolas, en cumplimiento al convenio interinstitucional entre la fundación maquita y el gobierno autónomo descentralizado parroquial rural de Pilaló de los Fondos Concursables 2025”</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$1,447.50</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$1,332.27</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r>
              <a:tr h="961774">
                <a:tc>
                  <a:txBody>
                    <a:bodyPr/>
                    <a:lstStyle/>
                    <a:p>
                      <a:pPr algn="ctr">
                        <a:spcAft>
                          <a:spcPts val="0"/>
                        </a:spcAft>
                      </a:pPr>
                      <a:r>
                        <a:rPr lang="es-EC" sz="1400">
                          <a:effectLst/>
                        </a:rPr>
                        <a:t>8</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spcAft>
                          <a:spcPts val="0"/>
                        </a:spcAft>
                      </a:pPr>
                      <a:r>
                        <a:rPr lang="es-EC" sz="1400">
                          <a:effectLst/>
                        </a:rPr>
                        <a:t>“Adecuación del ducto cajón en la acequia de la calle sin nombre tras el estadio parroquial que empata con la calle José Joaquín de Olmedo y Velasco Ibarra” </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$12,150.77</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$5,589.98</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r>
              <a:tr h="240197">
                <a:tc>
                  <a:txBody>
                    <a:bodyPr/>
                    <a:lstStyle/>
                    <a:p>
                      <a:pPr algn="ctr">
                        <a:spcAft>
                          <a:spcPts val="0"/>
                        </a:spcAft>
                      </a:pPr>
                      <a:r>
                        <a:rPr lang="es-EC" sz="1400">
                          <a:effectLst/>
                        </a:rPr>
                        <a:t>9</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spcAft>
                          <a:spcPts val="0"/>
                        </a:spcAft>
                      </a:pPr>
                      <a:r>
                        <a:rPr lang="es-EC" sz="1400">
                          <a:effectLst/>
                        </a:rPr>
                        <a:t>Seguros</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$3,550.00</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$3,611.50</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r>
              <a:tr h="240197">
                <a:tc>
                  <a:txBody>
                    <a:bodyPr/>
                    <a:lstStyle/>
                    <a:p>
                      <a:pPr algn="ctr">
                        <a:spcAft>
                          <a:spcPts val="0"/>
                        </a:spcAft>
                      </a:pPr>
                      <a:r>
                        <a:rPr lang="es-EC" sz="1400">
                          <a:effectLst/>
                        </a:rPr>
                        <a:t>10</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spcAft>
                          <a:spcPts val="0"/>
                        </a:spcAft>
                      </a:pPr>
                      <a:r>
                        <a:rPr lang="es-EC" sz="1400">
                          <a:effectLst/>
                        </a:rPr>
                        <a:t>Amortización Deuda Interna</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$27,955.33</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$25,651.21</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r>
              <a:tr h="240197">
                <a:tc>
                  <a:txBody>
                    <a:bodyPr/>
                    <a:lstStyle/>
                    <a:p>
                      <a:pPr algn="ctr">
                        <a:spcAft>
                          <a:spcPts val="0"/>
                        </a:spcAft>
                      </a:pPr>
                      <a:r>
                        <a:rPr lang="es-EC" sz="1400">
                          <a:effectLst/>
                        </a:rPr>
                        <a:t>11</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spcAft>
                          <a:spcPts val="0"/>
                        </a:spcAft>
                      </a:pPr>
                      <a:r>
                        <a:rPr lang="es-EC" sz="1400">
                          <a:effectLst/>
                        </a:rPr>
                        <a:t>Urbanización y Embellecimiento</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$4,221.44</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a:effectLst/>
                        </a:rPr>
                        <a:t>$0.00</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r>
              <a:tr h="240197">
                <a:tc gridSpan="2">
                  <a:txBody>
                    <a:bodyPr/>
                    <a:lstStyle/>
                    <a:p>
                      <a:pPr algn="ctr">
                        <a:spcAft>
                          <a:spcPts val="0"/>
                        </a:spcAft>
                      </a:pPr>
                      <a:r>
                        <a:rPr lang="es-EC" sz="1400">
                          <a:effectLst/>
                        </a:rPr>
                        <a:t>TOTAL</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hMerge="1">
                  <a:txBody>
                    <a:bodyPr/>
                    <a:lstStyle/>
                    <a:p>
                      <a:endParaRPr lang="es-EC"/>
                    </a:p>
                  </a:txBody>
                  <a:tcPr/>
                </a:tc>
                <a:tc>
                  <a:txBody>
                    <a:bodyPr/>
                    <a:lstStyle/>
                    <a:p>
                      <a:pPr algn="r">
                        <a:spcAft>
                          <a:spcPts val="0"/>
                        </a:spcAft>
                      </a:pPr>
                      <a:r>
                        <a:rPr lang="es-EC" sz="1400">
                          <a:effectLst/>
                        </a:rPr>
                        <a:t>$109,158.75</a:t>
                      </a:r>
                      <a:endParaRPr lang="es-EC" sz="1800">
                        <a:effectLst/>
                        <a:latin typeface="Times New Roman" panose="02020603050405020304" pitchFamily="18" charset="0"/>
                        <a:ea typeface="Times New Roman" panose="02020603050405020304" pitchFamily="18" charset="0"/>
                      </a:endParaRPr>
                    </a:p>
                  </a:txBody>
                  <a:tcPr marL="39868" marR="39868" marT="0" marB="0" anchor="ctr"/>
                </a:tc>
                <a:tc>
                  <a:txBody>
                    <a:bodyPr/>
                    <a:lstStyle/>
                    <a:p>
                      <a:pPr algn="r">
                        <a:spcAft>
                          <a:spcPts val="0"/>
                        </a:spcAft>
                      </a:pPr>
                      <a:r>
                        <a:rPr lang="es-EC" sz="1400" dirty="0">
                          <a:effectLst/>
                        </a:rPr>
                        <a:t>$92,625.38</a:t>
                      </a:r>
                      <a:endParaRPr lang="es-EC" sz="1800" dirty="0">
                        <a:effectLst/>
                        <a:latin typeface="Times New Roman" panose="02020603050405020304" pitchFamily="18" charset="0"/>
                        <a:ea typeface="Times New Roman" panose="02020603050405020304" pitchFamily="18" charset="0"/>
                      </a:endParaRPr>
                    </a:p>
                  </a:txBody>
                  <a:tcPr marL="39868" marR="39868" marT="0" marB="0" anchor="ctr"/>
                </a:tc>
              </a:tr>
            </a:tbl>
          </a:graphicData>
        </a:graphic>
      </p:graphicFrame>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443" y="74771"/>
            <a:ext cx="1020445" cy="839470"/>
          </a:xfrm>
          <a:prstGeom prst="rect">
            <a:avLst/>
          </a:prstGeom>
          <a:noFill/>
          <a:ln>
            <a:noFill/>
          </a:ln>
        </p:spPr>
      </p:pic>
    </p:spTree>
    <p:extLst>
      <p:ext uri="{BB962C8B-B14F-4D97-AF65-F5344CB8AC3E}">
        <p14:creationId xmlns:p14="http://schemas.microsoft.com/office/powerpoint/2010/main" val="25246305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SR. CARLOS PALLO</a:t>
            </a:r>
            <a:br>
              <a:rPr lang="es-ES" dirty="0" smtClean="0"/>
            </a:br>
            <a:r>
              <a:rPr lang="es-ES" dirty="0" smtClean="0"/>
              <a:t>VICEPRESIDENTE DEL GAD PILALÓ</a:t>
            </a:r>
            <a:endParaRPr lang="es-EC" dirty="0"/>
          </a:p>
        </p:txBody>
      </p:sp>
      <p:sp>
        <p:nvSpPr>
          <p:cNvPr id="3" name="Marcador de contenido 2"/>
          <p:cNvSpPr>
            <a:spLocks noGrp="1"/>
          </p:cNvSpPr>
          <p:nvPr>
            <p:ph idx="1"/>
          </p:nvPr>
        </p:nvSpPr>
        <p:spPr/>
        <p:txBody>
          <a:bodyPr>
            <a:normAutofit/>
          </a:bodyPr>
          <a:lstStyle/>
          <a:p>
            <a:r>
              <a:rPr lang="es-EC" sz="2400" b="1" dirty="0"/>
              <a:t>Formulación y Envío de la Solicitud Oficial de Delegación de Competencias y </a:t>
            </a:r>
            <a:r>
              <a:rPr lang="es-EC" sz="2400" b="1" dirty="0" smtClean="0"/>
              <a:t>Convenio  a la Prefectura de Cotopaxi. </a:t>
            </a:r>
          </a:p>
          <a:p>
            <a:pPr marL="0" indent="0">
              <a:buNone/>
            </a:pPr>
            <a:r>
              <a:rPr lang="es-EC" sz="2400" dirty="0"/>
              <a:t>Se elaboró y remitió la solicitud oficial dirigida al Prefecto/a de Cotopaxi, fundamentada en el Código Orgánico de Organización Territorial, Autonomía y Descentralización (COOTAD), solicitando formalmente la </a:t>
            </a:r>
            <a:r>
              <a:rPr lang="es-EC" sz="2400" b="1" dirty="0"/>
              <a:t>delegación de competencias concurrentes</a:t>
            </a:r>
            <a:r>
              <a:rPr lang="es-EC" sz="2400" dirty="0"/>
              <a:t> en materia de vialidad y la asignación del </a:t>
            </a:r>
            <a:r>
              <a:rPr lang="es-EC" sz="2400" b="1" dirty="0"/>
              <a:t>equipo caminero</a:t>
            </a:r>
            <a:r>
              <a:rPr lang="es-EC" sz="2400" dirty="0"/>
              <a:t>.</a:t>
            </a:r>
          </a:p>
        </p:txBody>
      </p:sp>
    </p:spTree>
    <p:extLst>
      <p:ext uri="{BB962C8B-B14F-4D97-AF65-F5344CB8AC3E}">
        <p14:creationId xmlns:p14="http://schemas.microsoft.com/office/powerpoint/2010/main" val="2884979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9145" y="185651"/>
            <a:ext cx="8596668" cy="1320800"/>
          </a:xfrm>
        </p:spPr>
        <p:txBody>
          <a:bodyPr>
            <a:normAutofit fontScale="90000"/>
          </a:bodyPr>
          <a:lstStyle/>
          <a:p>
            <a:r>
              <a:rPr lang="es-EC" dirty="0"/>
              <a:t>Recepción, registro y evaluación técnica de 41 oficios de petición ingresados por la ciudadanía para la intervención y mantenimiento de la red vial local.</a:t>
            </a:r>
          </a:p>
        </p:txBody>
      </p:sp>
      <p:sp>
        <p:nvSpPr>
          <p:cNvPr id="3" name="Marcador de contenido 2"/>
          <p:cNvSpPr>
            <a:spLocks noGrp="1"/>
          </p:cNvSpPr>
          <p:nvPr>
            <p:ph idx="1"/>
          </p:nvPr>
        </p:nvSpPr>
        <p:spPr/>
        <p:txBody>
          <a:bodyPr/>
          <a:lstStyle/>
          <a:p>
            <a:pPr marL="0" indent="0">
              <a:buNone/>
            </a:pPr>
            <a:r>
              <a:rPr lang="es-EC" dirty="0"/>
              <a:t>Atención y cumplimiento efectivo de 32 solicitudes viales, ejecutando trabajos de </a:t>
            </a:r>
            <a:r>
              <a:rPr lang="es-EC" dirty="0" smtClean="0"/>
              <a:t>limpieza</a:t>
            </a:r>
            <a:r>
              <a:rPr lang="es-EC" dirty="0"/>
              <a:t>, reconformación, </a:t>
            </a:r>
            <a:r>
              <a:rPr lang="es-EC" dirty="0" smtClean="0"/>
              <a:t>lastrado, entre otros, beneficiando </a:t>
            </a:r>
            <a:r>
              <a:rPr lang="es-EC" dirty="0"/>
              <a:t>de forma directa a los sectores peticionarios</a:t>
            </a:r>
            <a:r>
              <a:rPr lang="es-EC" dirty="0" smtClean="0"/>
              <a:t>.</a:t>
            </a:r>
          </a:p>
          <a:p>
            <a:pPr marL="0" indent="0">
              <a:buNone/>
            </a:pPr>
            <a:endParaRPr lang="es-ES" dirty="0"/>
          </a:p>
          <a:p>
            <a:pPr marL="0" indent="0">
              <a:buNone/>
            </a:pPr>
            <a:r>
              <a:rPr lang="es-EC" dirty="0" smtClean="0"/>
              <a:t>Inspección </a:t>
            </a:r>
            <a:r>
              <a:rPr lang="es-EC" dirty="0"/>
              <a:t>técnica y reprogramación de 9 solicitudes que quedan pendientes en matriz, las cuales cuentan con el compromiso de atención inmediata según la disponibilidad presupuestaria y operativa del nuevo período</a:t>
            </a:r>
            <a:r>
              <a:rPr lang="es-EC" dirty="0" smtClean="0"/>
              <a:t>.</a:t>
            </a:r>
          </a:p>
          <a:p>
            <a:pPr marL="0" indent="0">
              <a:buNone/>
            </a:pPr>
            <a:endParaRPr lang="es-ES" dirty="0"/>
          </a:p>
          <a:p>
            <a:pPr marL="0" indent="0">
              <a:buNone/>
            </a:pPr>
            <a:r>
              <a:rPr lang="es-ES" dirty="0" smtClean="0"/>
              <a:t>Los trabajos se ejecutaron con apoyo de la maquinaria de la prefectura. </a:t>
            </a:r>
            <a:endParaRPr lang="es-EC" dirty="0"/>
          </a:p>
        </p:txBody>
      </p:sp>
    </p:spTree>
    <p:extLst>
      <p:ext uri="{BB962C8B-B14F-4D97-AF65-F5344CB8AC3E}">
        <p14:creationId xmlns:p14="http://schemas.microsoft.com/office/powerpoint/2010/main" val="1348240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C" dirty="0"/>
              <a:t>Gestión de Cooperación Interinstitucional con la Prefectura de Cotopaxi</a:t>
            </a:r>
          </a:p>
        </p:txBody>
      </p:sp>
      <p:sp>
        <p:nvSpPr>
          <p:cNvPr id="3" name="Marcador de contenido 2"/>
          <p:cNvSpPr>
            <a:spLocks noGrp="1"/>
          </p:cNvSpPr>
          <p:nvPr>
            <p:ph idx="1"/>
          </p:nvPr>
        </p:nvSpPr>
        <p:spPr/>
        <p:txBody>
          <a:bodyPr/>
          <a:lstStyle/>
          <a:p>
            <a:r>
              <a:rPr lang="es-EC" dirty="0"/>
              <a:t>Se gestionaron </a:t>
            </a:r>
            <a:r>
              <a:rPr lang="es-EC" b="1" dirty="0"/>
              <a:t>18 pedidos</a:t>
            </a:r>
            <a:r>
              <a:rPr lang="es-EC" dirty="0"/>
              <a:t> ante la Prefectura de Cotopaxi para el uso de equipo caminero, logrando la atención efectiva de </a:t>
            </a:r>
            <a:r>
              <a:rPr lang="es-EC" b="1" dirty="0"/>
              <a:t>9 solicitudes</a:t>
            </a:r>
            <a:r>
              <a:rPr lang="es-EC" dirty="0"/>
              <a:t> viales. Las </a:t>
            </a:r>
            <a:r>
              <a:rPr lang="es-EC" b="1" dirty="0"/>
              <a:t>9 peticiones</a:t>
            </a:r>
            <a:r>
              <a:rPr lang="es-EC" dirty="0"/>
              <a:t> restantes se encuentran en seguimiento técnico y reprogramadas para su pronta ejecución interinstitucional</a:t>
            </a:r>
            <a:r>
              <a:rPr lang="es-EC" dirty="0" smtClean="0"/>
              <a:t>.</a:t>
            </a:r>
          </a:p>
          <a:p>
            <a:endParaRPr lang="es-ES" dirty="0"/>
          </a:p>
          <a:p>
            <a:r>
              <a:rPr lang="es-EC" b="1" dirty="0"/>
              <a:t>Alianza Estratégica con Fundación Maquita para el Empoderamiento de las Mujeres de la Zona </a:t>
            </a:r>
            <a:r>
              <a:rPr lang="es-EC" b="1" dirty="0" smtClean="0"/>
              <a:t>Alta</a:t>
            </a:r>
          </a:p>
          <a:p>
            <a:pPr marL="0" indent="0">
              <a:buNone/>
            </a:pPr>
            <a:r>
              <a:rPr lang="es-EC" dirty="0"/>
              <a:t>En alianza con </a:t>
            </a:r>
            <a:r>
              <a:rPr lang="es-EC" b="1" dirty="0"/>
              <a:t>Fundación Maquita</a:t>
            </a:r>
            <a:r>
              <a:rPr lang="es-EC" dirty="0"/>
              <a:t>, se impulsó el desarrollo de </a:t>
            </a:r>
            <a:r>
              <a:rPr lang="es-EC" b="1" dirty="0"/>
              <a:t>mujeres de la zona alta en 4 sectores</a:t>
            </a:r>
            <a:r>
              <a:rPr lang="es-EC" dirty="0"/>
              <a:t>. Se ejecutaron proyectos productivos, agrícolas y sociales, fortaleciendo sus capacidades técnicas, la soberanía alimentaria y la autonomía económica comunitaria.</a:t>
            </a:r>
            <a:endParaRPr lang="es-EC" b="1" dirty="0"/>
          </a:p>
        </p:txBody>
      </p:sp>
    </p:spTree>
    <p:extLst>
      <p:ext uri="{BB962C8B-B14F-4D97-AF65-F5344CB8AC3E}">
        <p14:creationId xmlns:p14="http://schemas.microsoft.com/office/powerpoint/2010/main" val="1943118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C" dirty="0"/>
              <a:t>Continuidad y Construcción del Ducto Cajón en la Cabecera Parroquial de Pilaló</a:t>
            </a:r>
          </a:p>
        </p:txBody>
      </p:sp>
      <p:sp>
        <p:nvSpPr>
          <p:cNvPr id="3" name="Marcador de contenido 2"/>
          <p:cNvSpPr>
            <a:spLocks noGrp="1"/>
          </p:cNvSpPr>
          <p:nvPr>
            <p:ph idx="1"/>
          </p:nvPr>
        </p:nvSpPr>
        <p:spPr/>
        <p:txBody>
          <a:bodyPr/>
          <a:lstStyle/>
          <a:p>
            <a:pPr marL="0" indent="0">
              <a:buNone/>
            </a:pPr>
            <a:r>
              <a:rPr lang="es-EC" dirty="0"/>
              <a:t>Con el objetivo de garantizar la seguridad ciudadana y prevenir riesgos por inundaciones o colapsos viales, se ejecutó la </a:t>
            </a:r>
            <a:r>
              <a:rPr lang="es-EC" b="1" dirty="0"/>
              <a:t>fase de continuación del ducto cajón en la cabecera parroquial de Pilaló</a:t>
            </a:r>
            <a:r>
              <a:rPr lang="es-EC" dirty="0"/>
              <a:t>. Esta obra de infraestructura gris permite la canalización técnica y eficiente de las </a:t>
            </a:r>
            <a:r>
              <a:rPr lang="es-EC" dirty="0" smtClean="0"/>
              <a:t>aguas, </a:t>
            </a:r>
            <a:r>
              <a:rPr lang="es-EC" dirty="0"/>
              <a:t>protegiendo el casco central, mejorando la salubridad pública y consolidando la estabilidad estructural de las vías de acceso principales en beneficio directo de los habitantes y transeúntes de la parroquia</a:t>
            </a:r>
            <a:r>
              <a:rPr lang="es-EC" dirty="0" smtClean="0"/>
              <a:t>.“</a:t>
            </a:r>
          </a:p>
          <a:p>
            <a:pPr marL="0" indent="0">
              <a:buNone/>
            </a:pPr>
            <a:endParaRPr lang="es-ES" dirty="0"/>
          </a:p>
          <a:p>
            <a:pPr marL="0" indent="0">
              <a:buNone/>
            </a:pPr>
            <a:r>
              <a:rPr lang="es-ES" b="1" dirty="0" smtClean="0"/>
              <a:t>Autogestión con la asambleísta Camila Cueva</a:t>
            </a:r>
          </a:p>
          <a:p>
            <a:pPr marL="0" indent="0">
              <a:buNone/>
            </a:pPr>
            <a:r>
              <a:rPr lang="es-ES" dirty="0" smtClean="0"/>
              <a:t>Se hizo la entrega de bastones para adultos mayores y kits de raciones alimenticias, para 15 personas con discapacidad y adultos mayores. </a:t>
            </a:r>
            <a:endParaRPr lang="es-EC" dirty="0"/>
          </a:p>
        </p:txBody>
      </p:sp>
    </p:spTree>
    <p:extLst>
      <p:ext uri="{BB962C8B-B14F-4D97-AF65-F5344CB8AC3E}">
        <p14:creationId xmlns:p14="http://schemas.microsoft.com/office/powerpoint/2010/main" val="3442803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7809" y="842241"/>
            <a:ext cx="8596668" cy="1320800"/>
          </a:xfrm>
        </p:spPr>
        <p:txBody>
          <a:bodyPr/>
          <a:lstStyle/>
          <a:p>
            <a:r>
              <a:rPr lang="es-ES" dirty="0" smtClean="0"/>
              <a:t>Sra. Rosa Toaquiza</a:t>
            </a:r>
            <a:br>
              <a:rPr lang="es-ES" dirty="0" smtClean="0"/>
            </a:br>
            <a:r>
              <a:rPr lang="es-ES" dirty="0" smtClean="0"/>
              <a:t>VOCAL DEL GAD PILALÓ</a:t>
            </a:r>
            <a:endParaRPr lang="es-EC" dirty="0"/>
          </a:p>
        </p:txBody>
      </p:sp>
      <p:sp>
        <p:nvSpPr>
          <p:cNvPr id="3" name="Marcador de contenido 2"/>
          <p:cNvSpPr>
            <a:spLocks noGrp="1"/>
          </p:cNvSpPr>
          <p:nvPr>
            <p:ph idx="1"/>
          </p:nvPr>
        </p:nvSpPr>
        <p:spPr>
          <a:xfrm>
            <a:off x="337809" y="2219497"/>
            <a:ext cx="8941493" cy="4655128"/>
          </a:xfrm>
        </p:spPr>
        <p:txBody>
          <a:bodyPr>
            <a:noAutofit/>
          </a:bodyPr>
          <a:lstStyle/>
          <a:p>
            <a:r>
              <a:rPr lang="es-EC" b="1" dirty="0"/>
              <a:t>Coordinación y entrega de raciones alimenticias para familias en situación de extrema pobreza en el Sector </a:t>
            </a:r>
            <a:r>
              <a:rPr lang="es-EC" b="1" dirty="0" smtClean="0"/>
              <a:t>Chilca</a:t>
            </a:r>
            <a:endParaRPr lang="es-EC" b="1" dirty="0"/>
          </a:p>
          <a:p>
            <a:pPr marL="0" indent="0">
              <a:buNone/>
            </a:pPr>
            <a:r>
              <a:rPr lang="es-EC" dirty="0"/>
              <a:t>Se coordinó con el Patronato "Niño de Isinche" para entregar kits de asistencia nutricional en territorio, beneficiando de forma directa a familias identificadas en condiciones de extrema vulnerabilidad</a:t>
            </a:r>
            <a:r>
              <a:rPr lang="es-EC" dirty="0" smtClean="0"/>
              <a:t>.</a:t>
            </a:r>
          </a:p>
          <a:p>
            <a:r>
              <a:rPr lang="es-EC" b="1" dirty="0" smtClean="0"/>
              <a:t>Mitigación </a:t>
            </a:r>
            <a:r>
              <a:rPr lang="es-EC" b="1" dirty="0"/>
              <a:t>de puntos críticos de basura y fortalecimiento de la infraestructura sanitaria en la parroquia.</a:t>
            </a:r>
          </a:p>
          <a:p>
            <a:pPr marL="0" indent="0">
              <a:buNone/>
            </a:pPr>
            <a:r>
              <a:rPr lang="es-EC" dirty="0"/>
              <a:t>Ante la falta de respuesta del Municipio de Pujilí a los requerimientos de basureros para los recintos, se construyó uno en </a:t>
            </a:r>
            <a:r>
              <a:rPr lang="es-EC" dirty="0" err="1"/>
              <a:t>Yata</a:t>
            </a:r>
            <a:r>
              <a:rPr lang="es-EC" dirty="0"/>
              <a:t> Quesera con recursos propios. Esta acción previno la contaminación ambiental y salvaguardó la salud pública local</a:t>
            </a:r>
            <a:r>
              <a:rPr lang="es-EC" dirty="0" smtClean="0"/>
              <a:t>.</a:t>
            </a:r>
            <a:endParaRPr lang="es-EC" dirty="0"/>
          </a:p>
          <a:p>
            <a:pPr marL="0" indent="0">
              <a:buNone/>
            </a:pPr>
            <a:endParaRPr lang="es-EC" dirty="0"/>
          </a:p>
          <a:p>
            <a:pPr marL="0" indent="0">
              <a:buNone/>
            </a:pPr>
            <a:endParaRPr lang="es-EC" b="1" dirty="0"/>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71"/>
            <a:ext cx="1020445" cy="839470"/>
          </a:xfrm>
          <a:prstGeom prst="rect">
            <a:avLst/>
          </a:prstGeom>
          <a:noFill/>
          <a:ln>
            <a:noFill/>
          </a:ln>
        </p:spPr>
      </p:pic>
    </p:spTree>
    <p:extLst>
      <p:ext uri="{BB962C8B-B14F-4D97-AF65-F5344CB8AC3E}">
        <p14:creationId xmlns:p14="http://schemas.microsoft.com/office/powerpoint/2010/main" val="716536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842241"/>
            <a:ext cx="8596668" cy="1320800"/>
          </a:xfrm>
        </p:spPr>
        <p:txBody>
          <a:bodyPr/>
          <a:lstStyle/>
          <a:p>
            <a:r>
              <a:rPr lang="es-ES" dirty="0"/>
              <a:t>Sra. Rosa Toaquiza</a:t>
            </a:r>
            <a:br>
              <a:rPr lang="es-ES" dirty="0"/>
            </a:br>
            <a:r>
              <a:rPr lang="es-ES" dirty="0"/>
              <a:t>VOCAL DEL GAD PILALÓ</a:t>
            </a:r>
            <a:endParaRPr lang="es-EC" dirty="0"/>
          </a:p>
        </p:txBody>
      </p:sp>
      <p:sp>
        <p:nvSpPr>
          <p:cNvPr id="3" name="Marcador de contenido 2"/>
          <p:cNvSpPr>
            <a:spLocks noGrp="1"/>
          </p:cNvSpPr>
          <p:nvPr>
            <p:ph idx="1"/>
          </p:nvPr>
        </p:nvSpPr>
        <p:spPr>
          <a:xfrm>
            <a:off x="610832" y="2700917"/>
            <a:ext cx="8596668" cy="3880773"/>
          </a:xfrm>
        </p:spPr>
        <p:txBody>
          <a:bodyPr/>
          <a:lstStyle/>
          <a:p>
            <a:r>
              <a:rPr lang="es-EC" b="1" dirty="0"/>
              <a:t>Asistencia y participación en el Pleno de la Junta Parroquial y mesas de trabajo.</a:t>
            </a:r>
          </a:p>
          <a:p>
            <a:pPr marL="0" indent="0">
              <a:buNone/>
            </a:pPr>
            <a:r>
              <a:rPr lang="es-EC" dirty="0"/>
              <a:t>Asistencia completa a las sesiones del GAD Pilaló y fiscalización técnica en presupuestos participativos para garantizar recursos equitativos en toda la parroquia</a:t>
            </a:r>
            <a:r>
              <a:rPr lang="es-EC" dirty="0" smtClean="0"/>
              <a:t>.</a:t>
            </a:r>
          </a:p>
          <a:p>
            <a:r>
              <a:rPr lang="es-EC" b="1" dirty="0"/>
              <a:t>Coordinación del plan de forestación y monitoreo de recursos vegetales.</a:t>
            </a:r>
          </a:p>
          <a:p>
            <a:pPr marL="0" indent="0">
              <a:buNone/>
            </a:pPr>
            <a:r>
              <a:rPr lang="es-EC" dirty="0"/>
              <a:t>Se gestionaron y recibieron plantas donadas por la Prefectura de Cotopaxi. Tras la siembra, lideré inspecciones y seguimientos territoriales constantes para asegurar su supervivencia, protección y adaptación ecológica.</a:t>
            </a:r>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71"/>
            <a:ext cx="1020445" cy="839470"/>
          </a:xfrm>
          <a:prstGeom prst="rect">
            <a:avLst/>
          </a:prstGeom>
          <a:noFill/>
          <a:ln>
            <a:noFill/>
          </a:ln>
        </p:spPr>
      </p:pic>
    </p:spTree>
    <p:extLst>
      <p:ext uri="{BB962C8B-B14F-4D97-AF65-F5344CB8AC3E}">
        <p14:creationId xmlns:p14="http://schemas.microsoft.com/office/powerpoint/2010/main" val="10067974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634539"/>
            <a:ext cx="8596668" cy="1850247"/>
          </a:xfrm>
        </p:spPr>
        <p:txBody>
          <a:bodyPr>
            <a:normAutofit/>
          </a:bodyPr>
          <a:lstStyle/>
          <a:p>
            <a:r>
              <a:rPr lang="es-ES" dirty="0" smtClean="0"/>
              <a:t>Sr. Arturo Lozada - </a:t>
            </a:r>
            <a:r>
              <a:rPr lang="es-EC" dirty="0"/>
              <a:t>Gestión y Fomento de Actividades Productivas Agropecuarias y Seguridad </a:t>
            </a:r>
            <a:r>
              <a:rPr lang="es-EC" dirty="0" smtClean="0"/>
              <a:t>Alimentaria</a:t>
            </a:r>
            <a:endParaRPr lang="es-EC" dirty="0"/>
          </a:p>
        </p:txBody>
      </p:sp>
      <p:sp>
        <p:nvSpPr>
          <p:cNvPr id="3" name="Marcador de contenido 2"/>
          <p:cNvSpPr>
            <a:spLocks noGrp="1"/>
          </p:cNvSpPr>
          <p:nvPr>
            <p:ph idx="1"/>
          </p:nvPr>
        </p:nvSpPr>
        <p:spPr>
          <a:xfrm>
            <a:off x="677334" y="2484786"/>
            <a:ext cx="8596668" cy="4597658"/>
          </a:xfrm>
        </p:spPr>
        <p:txBody>
          <a:bodyPr>
            <a:normAutofit/>
          </a:bodyPr>
          <a:lstStyle/>
          <a:p>
            <a:r>
              <a:rPr lang="es-EC" b="1" dirty="0"/>
              <a:t>Gestión de infraestructura productiva:</a:t>
            </a:r>
            <a:r>
              <a:rPr lang="es-EC" dirty="0"/>
              <a:t> </a:t>
            </a:r>
            <a:endParaRPr lang="es-EC" dirty="0" smtClean="0"/>
          </a:p>
          <a:p>
            <a:pPr marL="0" indent="0">
              <a:buNone/>
            </a:pPr>
            <a:r>
              <a:rPr lang="es-EC" dirty="0" smtClean="0"/>
              <a:t>Apoyo </a:t>
            </a:r>
            <a:r>
              <a:rPr lang="es-EC" dirty="0"/>
              <a:t>y seguimiento al trámite de equipamiento para la planta de lácteos de la Asociación </a:t>
            </a:r>
            <a:r>
              <a:rPr lang="es-EC" dirty="0" err="1"/>
              <a:t>ASOANPIL</a:t>
            </a:r>
            <a:r>
              <a:rPr lang="es-EC" dirty="0" smtClean="0"/>
              <a:t>.</a:t>
            </a:r>
          </a:p>
          <a:p>
            <a:pPr marL="0" indent="0">
              <a:buNone/>
            </a:pPr>
            <a:endParaRPr lang="es-EC" dirty="0" smtClean="0"/>
          </a:p>
          <a:p>
            <a:r>
              <a:rPr lang="es-EC" b="1" dirty="0"/>
              <a:t>Soporte al sector agropecuario:</a:t>
            </a:r>
            <a:r>
              <a:rPr lang="es-EC" dirty="0"/>
              <a:t> </a:t>
            </a:r>
            <a:endParaRPr lang="es-EC" dirty="0" smtClean="0"/>
          </a:p>
          <a:p>
            <a:pPr marL="0" indent="0">
              <a:buNone/>
            </a:pPr>
            <a:r>
              <a:rPr lang="es-EC" dirty="0" smtClean="0"/>
              <a:t>Coordinación </a:t>
            </a:r>
            <a:r>
              <a:rPr lang="es-EC" dirty="0"/>
              <a:t>interinstitucional para la adquisición y entrega de abonos, fungicidas e insecticidas destinados a los productores de mora de la parroquia</a:t>
            </a:r>
            <a:r>
              <a:rPr lang="es-EC" dirty="0" smtClean="0"/>
              <a:t>.</a:t>
            </a:r>
          </a:p>
          <a:p>
            <a:pPr marL="0" indent="0">
              <a:buNone/>
            </a:pPr>
            <a:endParaRPr lang="es-ES" dirty="0"/>
          </a:p>
          <a:p>
            <a:r>
              <a:rPr lang="es-EC" b="1" dirty="0"/>
              <a:t>Articulación provincial:</a:t>
            </a:r>
            <a:r>
              <a:rPr lang="es-EC" dirty="0"/>
              <a:t> </a:t>
            </a:r>
            <a:endParaRPr lang="es-EC" dirty="0" smtClean="0"/>
          </a:p>
          <a:p>
            <a:pPr marL="0" indent="0">
              <a:buNone/>
            </a:pPr>
            <a:r>
              <a:rPr lang="es-EC" dirty="0" smtClean="0"/>
              <a:t>Formulación </a:t>
            </a:r>
            <a:r>
              <a:rPr lang="es-EC" dirty="0"/>
              <a:t>y presentación del proyecto de fortalecimiento productivo de frutas y granos secos ante el Gobierno Autónomo Descentralizado Provincial de Cotopaxi.</a:t>
            </a:r>
          </a:p>
          <a:p>
            <a:pPr marL="0" indent="0">
              <a:buNone/>
            </a:pPr>
            <a:endParaRPr lang="es-EC" dirty="0"/>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2771"/>
            <a:ext cx="872836" cy="728749"/>
          </a:xfrm>
          <a:prstGeom prst="rect">
            <a:avLst/>
          </a:prstGeom>
          <a:noFill/>
          <a:ln>
            <a:noFill/>
          </a:ln>
        </p:spPr>
      </p:pic>
    </p:spTree>
    <p:extLst>
      <p:ext uri="{BB962C8B-B14F-4D97-AF65-F5344CB8AC3E}">
        <p14:creationId xmlns:p14="http://schemas.microsoft.com/office/powerpoint/2010/main" val="521884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0698" y="157942"/>
            <a:ext cx="9651076" cy="6309359"/>
          </a:xfrm>
        </p:spPr>
        <p:txBody>
          <a:bodyPr>
            <a:noAutofit/>
          </a:bodyPr>
          <a:lstStyle/>
          <a:p>
            <a:r>
              <a:rPr lang="es-EC" sz="2000" b="1" dirty="0"/>
              <a:t>Asistencia parlamentaria:</a:t>
            </a:r>
            <a:r>
              <a:rPr lang="es-EC" sz="2000" dirty="0"/>
              <a:t> </a:t>
            </a:r>
          </a:p>
          <a:p>
            <a:pPr marL="0" indent="0">
              <a:buNone/>
            </a:pPr>
            <a:r>
              <a:rPr lang="es-EC" sz="2000" dirty="0" smtClean="0"/>
              <a:t>Participación </a:t>
            </a:r>
            <a:r>
              <a:rPr lang="es-EC" sz="2000" dirty="0"/>
              <a:t>activa en veinte (20) sesiones ordinarias y cuatro (4) sesiones extraordinarias en el seno del GAD Parroquial Rural de Pilaló</a:t>
            </a:r>
            <a:r>
              <a:rPr lang="es-EC" sz="2000" dirty="0" smtClean="0"/>
              <a:t>.</a:t>
            </a:r>
          </a:p>
          <a:p>
            <a:pPr marL="0" indent="0">
              <a:buNone/>
            </a:pPr>
            <a:endParaRPr lang="es-EC" sz="2000" dirty="0" smtClean="0"/>
          </a:p>
          <a:p>
            <a:r>
              <a:rPr lang="es-EC" sz="2000" b="1" dirty="0"/>
              <a:t>Control social y gobernanza:</a:t>
            </a:r>
            <a:r>
              <a:rPr lang="es-EC" sz="2000" dirty="0"/>
              <a:t> </a:t>
            </a:r>
            <a:endParaRPr lang="es-EC" sz="2000" dirty="0" smtClean="0"/>
          </a:p>
          <a:p>
            <a:pPr marL="0" indent="0">
              <a:buNone/>
            </a:pPr>
            <a:r>
              <a:rPr lang="es-EC" sz="2000" dirty="0" smtClean="0"/>
              <a:t>Participación </a:t>
            </a:r>
            <a:r>
              <a:rPr lang="es-EC" sz="2000" dirty="0"/>
              <a:t>y acompañamiento en los procesos de deliberación pública relacionados con el proyecto hidroeléctrico "Milagrito</a:t>
            </a:r>
            <a:r>
              <a:rPr lang="es-EC" sz="2000" dirty="0" smtClean="0"/>
              <a:t>".</a:t>
            </a:r>
          </a:p>
          <a:p>
            <a:pPr marL="0" indent="0">
              <a:buNone/>
            </a:pPr>
            <a:endParaRPr lang="es-EC" sz="2000" dirty="0" smtClean="0"/>
          </a:p>
          <a:p>
            <a:r>
              <a:rPr lang="es-EC" sz="2000" b="1" dirty="0"/>
              <a:t>Legislación local:</a:t>
            </a:r>
            <a:r>
              <a:rPr lang="es-EC" sz="2000" dirty="0"/>
              <a:t> </a:t>
            </a:r>
            <a:endParaRPr lang="es-EC" sz="2000" dirty="0" smtClean="0"/>
          </a:p>
          <a:p>
            <a:pPr marL="0" indent="0">
              <a:buNone/>
            </a:pPr>
            <a:r>
              <a:rPr lang="es-EC" sz="2000" dirty="0" smtClean="0"/>
              <a:t>Análisis</a:t>
            </a:r>
            <a:r>
              <a:rPr lang="es-EC" sz="2000" dirty="0"/>
              <a:t>, debate y aprobación de las resoluciones presentadas en el Pleno de la </a:t>
            </a:r>
            <a:r>
              <a:rPr lang="es-EC" sz="2000" dirty="0" smtClean="0"/>
              <a:t>Junta </a:t>
            </a:r>
            <a:r>
              <a:rPr lang="es-EC" sz="2000" dirty="0"/>
              <a:t>Parroquial</a:t>
            </a:r>
            <a:r>
              <a:rPr lang="es-EC" sz="2000" dirty="0" smtClean="0"/>
              <a:t>.</a:t>
            </a:r>
          </a:p>
          <a:p>
            <a:pPr marL="0" indent="0">
              <a:buNone/>
            </a:pPr>
            <a:endParaRPr lang="es-EC" sz="2000" dirty="0" smtClean="0"/>
          </a:p>
          <a:p>
            <a:r>
              <a:rPr lang="es-EC" sz="2000" b="1" dirty="0"/>
              <a:t>Responsabilidad administrativa:</a:t>
            </a:r>
            <a:r>
              <a:rPr lang="es-EC" sz="2000" dirty="0"/>
              <a:t> </a:t>
            </a:r>
            <a:endParaRPr lang="es-EC" sz="2000" dirty="0" smtClean="0"/>
          </a:p>
          <a:p>
            <a:pPr marL="0" indent="0">
              <a:buNone/>
            </a:pPr>
            <a:r>
              <a:rPr lang="es-EC" sz="2000" dirty="0" smtClean="0"/>
              <a:t>Ejercicio </a:t>
            </a:r>
            <a:r>
              <a:rPr lang="es-EC" sz="2000" dirty="0"/>
              <a:t>de las funciones de Administrador de Contrato en los procesos de compras públicas para la adquisición de material de oficina de la institución.</a:t>
            </a:r>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56917" y="91441"/>
            <a:ext cx="1286452" cy="908742"/>
          </a:xfrm>
          <a:prstGeom prst="rect">
            <a:avLst/>
          </a:prstGeom>
          <a:noFill/>
          <a:ln>
            <a:noFill/>
          </a:ln>
        </p:spPr>
      </p:pic>
    </p:spTree>
    <p:extLst>
      <p:ext uri="{BB962C8B-B14F-4D97-AF65-F5344CB8AC3E}">
        <p14:creationId xmlns:p14="http://schemas.microsoft.com/office/powerpoint/2010/main" val="41227196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834045"/>
            <a:ext cx="8596668" cy="1320800"/>
          </a:xfrm>
        </p:spPr>
        <p:txBody>
          <a:bodyPr/>
          <a:lstStyle/>
          <a:p>
            <a:r>
              <a:rPr lang="es-ES" dirty="0" smtClean="0"/>
              <a:t>Sr. Alfredo Ayala</a:t>
            </a:r>
            <a:br>
              <a:rPr lang="es-ES" dirty="0" smtClean="0"/>
            </a:br>
            <a:r>
              <a:rPr lang="es-ES" dirty="0" smtClean="0"/>
              <a:t>VOCAL DEL GADPR-PILALÓ</a:t>
            </a:r>
            <a:endParaRPr lang="es-EC" dirty="0"/>
          </a:p>
        </p:txBody>
      </p:sp>
      <p:sp>
        <p:nvSpPr>
          <p:cNvPr id="3" name="Marcador de contenido 2"/>
          <p:cNvSpPr>
            <a:spLocks noGrp="1"/>
          </p:cNvSpPr>
          <p:nvPr>
            <p:ph idx="1"/>
          </p:nvPr>
        </p:nvSpPr>
        <p:spPr>
          <a:xfrm>
            <a:off x="677334" y="2933672"/>
            <a:ext cx="8596668" cy="3880773"/>
          </a:xfrm>
        </p:spPr>
        <p:txBody>
          <a:bodyPr/>
          <a:lstStyle/>
          <a:p>
            <a:r>
              <a:rPr lang="es-EC" b="1" dirty="0"/>
              <a:t>Gestión y Coordinación en la Prefectura de </a:t>
            </a:r>
            <a:r>
              <a:rPr lang="es-EC" b="1" dirty="0" smtClean="0"/>
              <a:t>Cotopaxi</a:t>
            </a:r>
          </a:p>
          <a:p>
            <a:pPr marL="0" indent="0">
              <a:buNone/>
            </a:pPr>
            <a:r>
              <a:rPr lang="es-EC" dirty="0"/>
              <a:t>M</a:t>
            </a:r>
            <a:r>
              <a:rPr lang="es-EC" dirty="0" smtClean="0"/>
              <a:t>antener </a:t>
            </a:r>
            <a:r>
              <a:rPr lang="es-EC" dirty="0"/>
              <a:t>reuniones de </a:t>
            </a:r>
            <a:r>
              <a:rPr lang="es-EC" dirty="0" smtClean="0"/>
              <a:t>trabajo, para gestionar pedidos de obras o convenios</a:t>
            </a:r>
          </a:p>
          <a:p>
            <a:pPr marL="0" indent="0">
              <a:buNone/>
            </a:pPr>
            <a:endParaRPr lang="es-ES" dirty="0"/>
          </a:p>
          <a:p>
            <a:r>
              <a:rPr lang="es-EC" b="1" dirty="0"/>
              <a:t>Apoyo Logístico a Brigada Médica de la Fundación </a:t>
            </a:r>
            <a:r>
              <a:rPr lang="es-EC" b="1" dirty="0" smtClean="0"/>
              <a:t>Maquita</a:t>
            </a:r>
          </a:p>
          <a:p>
            <a:pPr marL="0" indent="0">
              <a:buNone/>
            </a:pPr>
            <a:r>
              <a:rPr lang="es-EC" dirty="0"/>
              <a:t>B</a:t>
            </a:r>
            <a:r>
              <a:rPr lang="es-EC" dirty="0" smtClean="0"/>
              <a:t>rindar </a:t>
            </a:r>
            <a:r>
              <a:rPr lang="es-EC" dirty="0"/>
              <a:t>apoyo directo a las mujeres de la zona alta de </a:t>
            </a:r>
            <a:r>
              <a:rPr lang="es-EC" dirty="0" smtClean="0"/>
              <a:t>Pilaló</a:t>
            </a:r>
          </a:p>
          <a:p>
            <a:pPr marL="0" indent="0">
              <a:buNone/>
            </a:pPr>
            <a:endParaRPr lang="es-ES" dirty="0"/>
          </a:p>
          <a:p>
            <a:r>
              <a:rPr lang="es-EC" b="1" dirty="0"/>
              <a:t>Gestión de Convenios con el </a:t>
            </a:r>
            <a:r>
              <a:rPr lang="es-EC" b="1" dirty="0" smtClean="0"/>
              <a:t>MIES</a:t>
            </a:r>
          </a:p>
          <a:p>
            <a:pPr marL="0" indent="0">
              <a:buNone/>
            </a:pPr>
            <a:r>
              <a:rPr lang="es-EC" dirty="0"/>
              <a:t>Presenté y entregué formalmente </a:t>
            </a:r>
            <a:r>
              <a:rPr lang="es-EC" dirty="0" smtClean="0"/>
              <a:t>los </a:t>
            </a:r>
            <a:r>
              <a:rPr lang="es-EC" dirty="0"/>
              <a:t>requerimientos documentales pertinentes para agilizar la firma de convenios</a:t>
            </a:r>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86452" cy="908742"/>
          </a:xfrm>
          <a:prstGeom prst="rect">
            <a:avLst/>
          </a:prstGeom>
          <a:noFill/>
          <a:ln>
            <a:noFill/>
          </a:ln>
        </p:spPr>
      </p:pic>
    </p:spTree>
    <p:extLst>
      <p:ext uri="{BB962C8B-B14F-4D97-AF65-F5344CB8AC3E}">
        <p14:creationId xmlns:p14="http://schemas.microsoft.com/office/powerpoint/2010/main" val="25940696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3226" y="1041862"/>
            <a:ext cx="8596668" cy="1320800"/>
          </a:xfrm>
        </p:spPr>
        <p:txBody>
          <a:bodyPr/>
          <a:lstStyle/>
          <a:p>
            <a:r>
              <a:rPr lang="es-EC" dirty="0"/>
              <a:t>Proyecto de Raciones Alimenticias y Cobijas</a:t>
            </a:r>
          </a:p>
        </p:txBody>
      </p:sp>
      <p:sp>
        <p:nvSpPr>
          <p:cNvPr id="3" name="Marcador de contenido 2"/>
          <p:cNvSpPr>
            <a:spLocks noGrp="1"/>
          </p:cNvSpPr>
          <p:nvPr>
            <p:ph idx="1"/>
          </p:nvPr>
        </p:nvSpPr>
        <p:spPr>
          <a:xfrm>
            <a:off x="544331" y="2455647"/>
            <a:ext cx="8596668" cy="3880773"/>
          </a:xfrm>
        </p:spPr>
        <p:txBody>
          <a:bodyPr>
            <a:normAutofit/>
          </a:bodyPr>
          <a:lstStyle/>
          <a:p>
            <a:r>
              <a:rPr lang="es-EC" sz="2800" dirty="0"/>
              <a:t>D</a:t>
            </a:r>
            <a:r>
              <a:rPr lang="es-EC" sz="2800" dirty="0" smtClean="0"/>
              <a:t>iseñé </a:t>
            </a:r>
            <a:r>
              <a:rPr lang="es-EC" sz="2800" dirty="0"/>
              <a:t>y presenté el proyecto técnico para la adquisición de raciones alimenticias y la compra de cobijas de abrigo</a:t>
            </a:r>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0135"/>
            <a:ext cx="1286452" cy="908742"/>
          </a:xfrm>
          <a:prstGeom prst="rect">
            <a:avLst/>
          </a:prstGeom>
          <a:noFill/>
          <a:ln>
            <a:noFill/>
          </a:ln>
        </p:spPr>
      </p:pic>
    </p:spTree>
    <p:extLst>
      <p:ext uri="{BB962C8B-B14F-4D97-AF65-F5344CB8AC3E}">
        <p14:creationId xmlns:p14="http://schemas.microsoft.com/office/powerpoint/2010/main" val="15124754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839789"/>
            <a:ext cx="8596668" cy="1320800"/>
          </a:xfrm>
        </p:spPr>
        <p:txBody>
          <a:bodyPr/>
          <a:lstStyle/>
          <a:p>
            <a:r>
              <a:rPr lang="es-EC" b="1" dirty="0"/>
              <a:t>CONCLUSIONES:</a:t>
            </a:r>
            <a:r>
              <a:rPr lang="es-EC" dirty="0"/>
              <a:t/>
            </a:r>
            <a:br>
              <a:rPr lang="es-EC" dirty="0"/>
            </a:br>
            <a:endParaRPr lang="es-EC" dirty="0"/>
          </a:p>
        </p:txBody>
      </p:sp>
      <p:sp>
        <p:nvSpPr>
          <p:cNvPr id="3" name="Marcador de contenido 2"/>
          <p:cNvSpPr>
            <a:spLocks noGrp="1"/>
          </p:cNvSpPr>
          <p:nvPr>
            <p:ph idx="1"/>
          </p:nvPr>
        </p:nvSpPr>
        <p:spPr>
          <a:xfrm>
            <a:off x="677334" y="2160589"/>
            <a:ext cx="8596668" cy="4315026"/>
          </a:xfrm>
        </p:spPr>
        <p:txBody>
          <a:bodyPr>
            <a:noAutofit/>
          </a:bodyPr>
          <a:lstStyle/>
          <a:p>
            <a:pPr lvl="0"/>
            <a:r>
              <a:rPr lang="es-EC" sz="2000" dirty="0"/>
              <a:t>Las competencias exclusivas asignadas a cada nivel de gobierno limitan la ejecución directa de ciertas obras demandadas por la parroquia. No obstante, en estricto respeto al marco legal vigente, esta restricción ha generado la necesidad de mantener partidas presupuestarias de arrastre para el ejercicio fiscal 2026, asegurando así la continuidad de los proyectos planificados.</a:t>
            </a:r>
          </a:p>
          <a:p>
            <a:pPr lvl="0"/>
            <a:r>
              <a:rPr lang="es-EC" sz="2000" dirty="0"/>
              <a:t>Es fundamental incentivar la asistencia y el compromiso de la población en las asambleas y reuniones convocadas por el GAD Parroquial Rural de Pilaló. Se debe priorizar la participación en aquellos espacios destinados a la priorización del gasto y a la articulación de necesidades locales con los diferentes niveles de gobierno.</a:t>
            </a:r>
          </a:p>
          <a:p>
            <a:endParaRPr lang="es-EC" sz="2000" dirty="0"/>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4771"/>
            <a:ext cx="1020445" cy="839470"/>
          </a:xfrm>
          <a:prstGeom prst="rect">
            <a:avLst/>
          </a:prstGeom>
          <a:noFill/>
          <a:ln>
            <a:noFill/>
          </a:ln>
        </p:spPr>
      </p:pic>
    </p:spTree>
    <p:extLst>
      <p:ext uri="{BB962C8B-B14F-4D97-AF65-F5344CB8AC3E}">
        <p14:creationId xmlns:p14="http://schemas.microsoft.com/office/powerpoint/2010/main" val="33153670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839470"/>
            <a:ext cx="8596668" cy="1320800"/>
          </a:xfrm>
        </p:spPr>
        <p:txBody>
          <a:bodyPr/>
          <a:lstStyle/>
          <a:p>
            <a:r>
              <a:rPr lang="es-EC" b="1" dirty="0"/>
              <a:t>RECOMENDACIONES:</a:t>
            </a:r>
            <a:r>
              <a:rPr lang="es-EC" dirty="0"/>
              <a:t/>
            </a:r>
            <a:br>
              <a:rPr lang="es-EC" dirty="0"/>
            </a:br>
            <a:endParaRPr lang="es-EC" dirty="0"/>
          </a:p>
        </p:txBody>
      </p:sp>
      <p:sp>
        <p:nvSpPr>
          <p:cNvPr id="3" name="Marcador de contenido 2"/>
          <p:cNvSpPr>
            <a:spLocks noGrp="1"/>
          </p:cNvSpPr>
          <p:nvPr>
            <p:ph idx="1"/>
          </p:nvPr>
        </p:nvSpPr>
        <p:spPr/>
        <p:txBody>
          <a:bodyPr>
            <a:noAutofit/>
          </a:bodyPr>
          <a:lstStyle/>
          <a:p>
            <a:pPr lvl="0"/>
            <a:r>
              <a:rPr lang="es-EC" sz="2400" dirty="0"/>
              <a:t>Mantener la insistencia de trabajar de forma mancomunada por la parroquia con los representantes de cada nivel de gobierno.</a:t>
            </a:r>
          </a:p>
          <a:p>
            <a:pPr lvl="0"/>
            <a:r>
              <a:rPr lang="es-EC" sz="2400" dirty="0"/>
              <a:t>Capacitar y dar a entender a la ciudadanía que cada nivel de Gobierno, tiene su competencia, que como GAD Parroquial se ha tratado de gestionar, con cada entidad que tenga competencias en salud, educación, vías, agua, alcantarillado y demás obras que requiere la parroquia.</a:t>
            </a:r>
          </a:p>
          <a:p>
            <a:endParaRPr lang="es-EC" sz="2400" dirty="0"/>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020445" cy="839470"/>
          </a:xfrm>
          <a:prstGeom prst="rect">
            <a:avLst/>
          </a:prstGeom>
          <a:noFill/>
          <a:ln>
            <a:noFill/>
          </a:ln>
        </p:spPr>
      </p:pic>
    </p:spTree>
    <p:extLst>
      <p:ext uri="{BB962C8B-B14F-4D97-AF65-F5344CB8AC3E}">
        <p14:creationId xmlns:p14="http://schemas.microsoft.com/office/powerpoint/2010/main" val="6231057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855922"/>
            <a:ext cx="8596668" cy="1320800"/>
          </a:xfrm>
        </p:spPr>
        <p:txBody>
          <a:bodyPr/>
          <a:lstStyle/>
          <a:p>
            <a:r>
              <a:rPr lang="es-ES" dirty="0" smtClean="0"/>
              <a:t>AGRADECIMIENTO</a:t>
            </a:r>
            <a:endParaRPr lang="es-EC" dirty="0"/>
          </a:p>
        </p:txBody>
      </p:sp>
      <p:sp>
        <p:nvSpPr>
          <p:cNvPr id="3" name="Marcador de contenido 2"/>
          <p:cNvSpPr>
            <a:spLocks noGrp="1"/>
          </p:cNvSpPr>
          <p:nvPr>
            <p:ph idx="1"/>
          </p:nvPr>
        </p:nvSpPr>
        <p:spPr>
          <a:xfrm>
            <a:off x="560956" y="1736640"/>
            <a:ext cx="8596668" cy="3880773"/>
          </a:xfrm>
        </p:spPr>
        <p:txBody>
          <a:bodyPr/>
          <a:lstStyle/>
          <a:p>
            <a:pPr marL="0" indent="0">
              <a:buNone/>
            </a:pPr>
            <a:r>
              <a:rPr lang="es-EC" dirty="0" smtClean="0"/>
              <a:t>Dejamos </a:t>
            </a:r>
            <a:r>
              <a:rPr lang="es-EC" dirty="0"/>
              <a:t>constancia de </a:t>
            </a:r>
            <a:r>
              <a:rPr lang="es-EC" dirty="0" smtClean="0"/>
              <a:t>nuestro </a:t>
            </a:r>
            <a:r>
              <a:rPr lang="es-EC" dirty="0"/>
              <a:t>profundo agradecimiento a la comunidad por permitirme servirle y a los diferentes niveles de gobierno por la articulación alcanzada en favor de nuestra parroquia. Seguiremos uniendo esfuerzos para consolidar el bienestar, la equidad y el progreso de Pilaló</a:t>
            </a:r>
            <a:r>
              <a:rPr lang="es-EC" dirty="0" smtClean="0"/>
              <a:t>.</a:t>
            </a:r>
          </a:p>
          <a:p>
            <a:pPr marL="0" indent="0">
              <a:buNone/>
            </a:pPr>
            <a:endParaRPr lang="es-EC" dirty="0" smtClean="0"/>
          </a:p>
          <a:p>
            <a:pPr marL="0" indent="0">
              <a:buNone/>
            </a:pPr>
            <a:endParaRPr lang="es-EC" dirty="0"/>
          </a:p>
        </p:txBody>
      </p:sp>
      <p:sp>
        <p:nvSpPr>
          <p:cNvPr id="6" name="Marcador de contenido 2"/>
          <p:cNvSpPr txBox="1">
            <a:spLocks/>
          </p:cNvSpPr>
          <p:nvPr/>
        </p:nvSpPr>
        <p:spPr>
          <a:xfrm>
            <a:off x="444578" y="3191367"/>
            <a:ext cx="8596668"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endParaRPr lang="es-EC" dirty="0"/>
          </a:p>
        </p:txBody>
      </p:sp>
      <p:pic>
        <p:nvPicPr>
          <p:cNvPr id="7" name="Picture 2" descr="1.662.400+ Gracias En Español Fotografías de stock, fotos e imágenes libres  de derechos - iStock | Gracias por su atencion, Muchas gracias, Gracias  fondo blan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549" y="3057440"/>
            <a:ext cx="6209606" cy="3104804"/>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81" y="0"/>
            <a:ext cx="1286452" cy="908742"/>
          </a:xfrm>
          <a:prstGeom prst="rect">
            <a:avLst/>
          </a:prstGeom>
          <a:noFill/>
          <a:ln>
            <a:noFill/>
          </a:ln>
        </p:spPr>
      </p:pic>
    </p:spTree>
    <p:extLst>
      <p:ext uri="{BB962C8B-B14F-4D97-AF65-F5344CB8AC3E}">
        <p14:creationId xmlns:p14="http://schemas.microsoft.com/office/powerpoint/2010/main" val="22216745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67113" y="908742"/>
            <a:ext cx="8596668" cy="1320800"/>
          </a:xfrm>
        </p:spPr>
        <p:txBody>
          <a:bodyPr/>
          <a:lstStyle/>
          <a:p>
            <a:r>
              <a:rPr lang="es-ES" dirty="0" smtClean="0"/>
              <a:t>ANEXOS FOTOGRÁFICOS</a:t>
            </a:r>
            <a:endParaRPr lang="es-EC" dirty="0"/>
          </a:p>
        </p:txBody>
      </p:sp>
      <p:pic>
        <p:nvPicPr>
          <p:cNvPr id="10" name="Marcador de contenido 9"/>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4200" y="2027584"/>
            <a:ext cx="4162149" cy="3716511"/>
          </a:xfrm>
        </p:spPr>
      </p:pic>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4545" y="2027584"/>
            <a:ext cx="4861470" cy="3716511"/>
          </a:xfrm>
          <a:prstGeom prst="rect">
            <a:avLst/>
          </a:prstGeom>
        </p:spPr>
      </p:pic>
      <p:pic>
        <p:nvPicPr>
          <p:cNvPr id="5" name="Imagen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286452" cy="908742"/>
          </a:xfrm>
          <a:prstGeom prst="rect">
            <a:avLst/>
          </a:prstGeom>
          <a:noFill/>
          <a:ln>
            <a:noFill/>
          </a:ln>
        </p:spPr>
      </p:pic>
    </p:spTree>
    <p:extLst>
      <p:ext uri="{BB962C8B-B14F-4D97-AF65-F5344CB8AC3E}">
        <p14:creationId xmlns:p14="http://schemas.microsoft.com/office/powerpoint/2010/main" val="42655619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293644" cy="3233651"/>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627" y="0"/>
            <a:ext cx="4122486" cy="3233651"/>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08217"/>
            <a:ext cx="4364182" cy="3391593"/>
          </a:xfrm>
          <a:prstGeom prst="rect">
            <a:avLst/>
          </a:prstGeom>
        </p:spPr>
      </p:pic>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627" y="3408217"/>
            <a:ext cx="4188965" cy="3391593"/>
          </a:xfrm>
          <a:prstGeom prst="rect">
            <a:avLst/>
          </a:prstGeom>
        </p:spPr>
      </p:pic>
      <p:pic>
        <p:nvPicPr>
          <p:cNvPr id="8" name="Imagen 7"/>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56917" y="91441"/>
            <a:ext cx="1286452" cy="908742"/>
          </a:xfrm>
          <a:prstGeom prst="rect">
            <a:avLst/>
          </a:prstGeom>
          <a:noFill/>
          <a:ln>
            <a:noFill/>
          </a:ln>
        </p:spPr>
      </p:pic>
    </p:spTree>
    <p:extLst>
      <p:ext uri="{BB962C8B-B14F-4D97-AF65-F5344CB8AC3E}">
        <p14:creationId xmlns:p14="http://schemas.microsoft.com/office/powerpoint/2010/main" val="10914999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 y="83128"/>
            <a:ext cx="4455622" cy="3865418"/>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2022" y="83128"/>
            <a:ext cx="5535603" cy="3865418"/>
          </a:xfrm>
          <a:prstGeom prst="rect">
            <a:avLst/>
          </a:prstGeom>
        </p:spPr>
      </p:pic>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 y="4056612"/>
            <a:ext cx="4455622" cy="2726573"/>
          </a:xfrm>
          <a:prstGeom prst="rect">
            <a:avLst/>
          </a:prstGeom>
        </p:spPr>
      </p:pic>
      <p:pic>
        <p:nvPicPr>
          <p:cNvPr id="5"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02022" y="4056612"/>
            <a:ext cx="5535603" cy="2801388"/>
          </a:xfrm>
          <a:prstGeom prst="rect">
            <a:avLst/>
          </a:prstGeom>
        </p:spPr>
      </p:pic>
      <p:pic>
        <p:nvPicPr>
          <p:cNvPr id="6" name="Imagen 5"/>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56917" y="91441"/>
            <a:ext cx="1286452" cy="908742"/>
          </a:xfrm>
          <a:prstGeom prst="rect">
            <a:avLst/>
          </a:prstGeom>
          <a:noFill/>
          <a:ln>
            <a:noFill/>
          </a:ln>
        </p:spPr>
      </p:pic>
    </p:spTree>
    <p:extLst>
      <p:ext uri="{BB962C8B-B14F-4D97-AF65-F5344CB8AC3E}">
        <p14:creationId xmlns:p14="http://schemas.microsoft.com/office/powerpoint/2010/main" val="19216845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53" y="87284"/>
            <a:ext cx="4613563" cy="3287683"/>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8977" y="43642"/>
            <a:ext cx="5894070" cy="3331326"/>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418608"/>
            <a:ext cx="4713316" cy="3273137"/>
          </a:xfrm>
          <a:prstGeom prst="rect">
            <a:avLst/>
          </a:prstGeom>
        </p:spPr>
      </p:pic>
      <p:pic>
        <p:nvPicPr>
          <p:cNvPr id="5"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78978" y="3418608"/>
            <a:ext cx="5894070" cy="3273137"/>
          </a:xfrm>
          <a:prstGeom prst="rect">
            <a:avLst/>
          </a:prstGeom>
        </p:spPr>
      </p:pic>
      <p:pic>
        <p:nvPicPr>
          <p:cNvPr id="6" name="Imagen 5"/>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05548" y="87284"/>
            <a:ext cx="1286452" cy="908742"/>
          </a:xfrm>
          <a:prstGeom prst="rect">
            <a:avLst/>
          </a:prstGeom>
          <a:noFill/>
          <a:ln>
            <a:noFill/>
          </a:ln>
        </p:spPr>
      </p:pic>
    </p:spTree>
    <p:extLst>
      <p:ext uri="{BB962C8B-B14F-4D97-AF65-F5344CB8AC3E}">
        <p14:creationId xmlns:p14="http://schemas.microsoft.com/office/powerpoint/2010/main" val="20792081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316" y="78971"/>
            <a:ext cx="5020887" cy="3138054"/>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9036" y="78972"/>
            <a:ext cx="5305945" cy="3138054"/>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316" y="3350030"/>
            <a:ext cx="5020887" cy="3387436"/>
          </a:xfrm>
          <a:prstGeom prst="rect">
            <a:avLst/>
          </a:prstGeom>
        </p:spPr>
      </p:pic>
      <p:pic>
        <p:nvPicPr>
          <p:cNvPr id="5"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9035" y="3350030"/>
            <a:ext cx="5305945" cy="3387436"/>
          </a:xfrm>
          <a:prstGeom prst="rect">
            <a:avLst/>
          </a:prstGeom>
        </p:spPr>
      </p:pic>
      <p:pic>
        <p:nvPicPr>
          <p:cNvPr id="6" name="Imagen 5"/>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39802" y="91441"/>
            <a:ext cx="1286452" cy="908742"/>
          </a:xfrm>
          <a:prstGeom prst="rect">
            <a:avLst/>
          </a:prstGeom>
          <a:noFill/>
          <a:ln>
            <a:noFill/>
          </a:ln>
        </p:spPr>
      </p:pic>
    </p:spTree>
    <p:extLst>
      <p:ext uri="{BB962C8B-B14F-4D97-AF65-F5344CB8AC3E}">
        <p14:creationId xmlns:p14="http://schemas.microsoft.com/office/powerpoint/2010/main" val="355743263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78</TotalTime>
  <Words>1934</Words>
  <Application>Microsoft Office PowerPoint</Application>
  <PresentationFormat>Panorámica</PresentationFormat>
  <Paragraphs>256</Paragraphs>
  <Slides>27</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27</vt:i4>
      </vt:variant>
    </vt:vector>
  </HeadingPairs>
  <TitlesOfParts>
    <vt:vector size="34" baseType="lpstr">
      <vt:lpstr>Arial</vt:lpstr>
      <vt:lpstr>Calibri</vt:lpstr>
      <vt:lpstr>Times New Roman</vt:lpstr>
      <vt:lpstr>Trebuchet MS</vt:lpstr>
      <vt:lpstr>Verdana</vt:lpstr>
      <vt:lpstr>Wingdings 3</vt:lpstr>
      <vt:lpstr>Faceta</vt:lpstr>
      <vt:lpstr>GOBIERNO AUTÓNOMO DESCENTRALIZADO DE LA PARROQUIA RURAL DE PILALÓ</vt:lpstr>
      <vt:lpstr>INTRODUCCIÓN </vt:lpstr>
      <vt:lpstr>BASE LEGAL </vt:lpstr>
      <vt:lpstr>HISTORIA DE LA PARROQUIA </vt:lpstr>
      <vt:lpstr>LÍMITES: </vt:lpstr>
      <vt:lpstr>Ingresos presupuestarios obtenidos durante el 2025. </vt:lpstr>
      <vt:lpstr>Resumen de la distribución del presupuesto 2025 </vt:lpstr>
      <vt:lpstr>PROYECTOS REALIZADOS SECTOR VULNERABLE </vt:lpstr>
      <vt:lpstr>Ejecución Gasto de Inversión-2025 </vt:lpstr>
      <vt:lpstr>SR. CARLOS PALLO VICEPRESIDENTE DEL GAD PILALÓ</vt:lpstr>
      <vt:lpstr>Recepción, registro y evaluación técnica de 41 oficios de petición ingresados por la ciudadanía para la intervención y mantenimiento de la red vial local.</vt:lpstr>
      <vt:lpstr>Gestión de Cooperación Interinstitucional con la Prefectura de Cotopaxi</vt:lpstr>
      <vt:lpstr>Continuidad y Construcción del Ducto Cajón en la Cabecera Parroquial de Pilaló</vt:lpstr>
      <vt:lpstr>Sra. Rosa Toaquiza VOCAL DEL GAD PILALÓ</vt:lpstr>
      <vt:lpstr>Sra. Rosa Toaquiza VOCAL DEL GAD PILALÓ</vt:lpstr>
      <vt:lpstr>Sr. Arturo Lozada - Gestión y Fomento de Actividades Productivas Agropecuarias y Seguridad Alimentaria</vt:lpstr>
      <vt:lpstr>Presentación de PowerPoint</vt:lpstr>
      <vt:lpstr>Sr. Alfredo Ayala VOCAL DEL GADPR-PILALÓ</vt:lpstr>
      <vt:lpstr>Proyecto de Raciones Alimenticias y Cobijas</vt:lpstr>
      <vt:lpstr>CONCLUSIONES: </vt:lpstr>
      <vt:lpstr>RECOMENDACIONES: </vt:lpstr>
      <vt:lpstr>AGRADECIMIENTO</vt:lpstr>
      <vt:lpstr>ANEXOS FOTOGRÁFICOS</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GOBIERNO AUTÓNOMO DESCENTRALIZADO DE LA PARROQUIA RURAL DE PILALÓ Fundado el 14 de octubre de 1852</dc:title>
  <dc:creator>DELL</dc:creator>
  <cp:lastModifiedBy>DELL</cp:lastModifiedBy>
  <cp:revision>10</cp:revision>
  <dcterms:created xsi:type="dcterms:W3CDTF">2026-05-19T19:45:44Z</dcterms:created>
  <dcterms:modified xsi:type="dcterms:W3CDTF">2026-05-20T15:36:49Z</dcterms:modified>
</cp:coreProperties>
</file>