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0"/>
  </p:notesMasterIdLst>
  <p:sldIdLst>
    <p:sldId id="256" r:id="rId2"/>
    <p:sldId id="297" r:id="rId3"/>
    <p:sldId id="298" r:id="rId4"/>
    <p:sldId id="299" r:id="rId5"/>
    <p:sldId id="300" r:id="rId6"/>
    <p:sldId id="304" r:id="rId7"/>
    <p:sldId id="305" r:id="rId8"/>
    <p:sldId id="258" r:id="rId9"/>
    <p:sldId id="259" r:id="rId10"/>
    <p:sldId id="260" r:id="rId11"/>
    <p:sldId id="261" r:id="rId12"/>
    <p:sldId id="262" r:id="rId13"/>
    <p:sldId id="257" r:id="rId14"/>
    <p:sldId id="308" r:id="rId15"/>
    <p:sldId id="263" r:id="rId16"/>
    <p:sldId id="270" r:id="rId17"/>
    <p:sldId id="271" r:id="rId18"/>
    <p:sldId id="309" r:id="rId19"/>
    <p:sldId id="272" r:id="rId20"/>
    <p:sldId id="280" r:id="rId21"/>
    <p:sldId id="281" r:id="rId22"/>
    <p:sldId id="282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306" r:id="rId31"/>
    <p:sldId id="291" r:id="rId32"/>
    <p:sldId id="292" r:id="rId33"/>
    <p:sldId id="310" r:id="rId34"/>
    <p:sldId id="293" r:id="rId35"/>
    <p:sldId id="294" r:id="rId36"/>
    <p:sldId id="303" r:id="rId37"/>
    <p:sldId id="301" r:id="rId38"/>
    <p:sldId id="312" r:id="rId39"/>
  </p:sldIdLst>
  <p:sldSz cx="9144000" cy="6858000" type="screen4x3"/>
  <p:notesSz cx="6858000" cy="9144000"/>
  <p:defaultTextStyle>
    <a:defPPr>
      <a:defRPr lang="es-EC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CC00"/>
    <a:srgbClr val="FFFF66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93D81CF-94F2-401A-BA57-92F5A7B2D0C5}" styleName="Estilo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69B778-96A9-4FE4-8AB1-097E6DCB7B02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C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0C867-139A-463F-9C2D-5BE1291D5288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271145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0C867-139A-463F-9C2D-5BE1291D5288}" type="slidenum">
              <a:rPr lang="es-EC" smtClean="0"/>
              <a:t>10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38597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0C867-139A-463F-9C2D-5BE1291D5288}" type="slidenum">
              <a:rPr lang="es-EC" smtClean="0"/>
              <a:t>11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980356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EC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EC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EC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D43B308-64B8-4D51-B8EB-2AE65A54953E}" type="datetimeFigureOut">
              <a:rPr lang="es-EC" smtClean="0"/>
              <a:t>22/3/2018</a:t>
            </a:fld>
            <a:endParaRPr lang="es-EC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EC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30CAF13-1B37-4115-9160-D5968C638D4B}" type="slidenum">
              <a:rPr lang="es-EC" smtClean="0"/>
              <a:t>‹Nº›</a:t>
            </a:fld>
            <a:endParaRPr lang="es-EC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ray\Desktop\imformacion compartida\Sin título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48680"/>
            <a:ext cx="5760640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70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smtClean="0"/>
              <a:t>NIVEL LEGISLATIVO DEL GADPR-PILALÓ</a:t>
            </a:r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smtClean="0"/>
              <a:t>Presidente Héctor </a:t>
            </a:r>
            <a:r>
              <a:rPr lang="es-EC" dirty="0" smtClean="0"/>
              <a:t>Guamán</a:t>
            </a:r>
          </a:p>
          <a:p>
            <a:r>
              <a:rPr lang="es-EC" dirty="0" smtClean="0"/>
              <a:t>Vicepresidente Yolanda Pallo</a:t>
            </a:r>
          </a:p>
          <a:p>
            <a:r>
              <a:rPr lang="es-EC" dirty="0" smtClean="0"/>
              <a:t>Vocal Yolanda Pallo</a:t>
            </a:r>
          </a:p>
          <a:p>
            <a:r>
              <a:rPr lang="es-EC" dirty="0" smtClean="0"/>
              <a:t>Vocal </a:t>
            </a:r>
            <a:r>
              <a:rPr lang="es-EC" dirty="0" err="1" smtClean="0"/>
              <a:t>Tovias</a:t>
            </a:r>
            <a:r>
              <a:rPr lang="es-EC" dirty="0" smtClean="0"/>
              <a:t> </a:t>
            </a:r>
            <a:r>
              <a:rPr lang="es-EC" dirty="0" err="1" smtClean="0"/>
              <a:t>Candelejo</a:t>
            </a:r>
            <a:r>
              <a:rPr lang="es-EC" dirty="0" smtClean="0"/>
              <a:t> </a:t>
            </a:r>
          </a:p>
          <a:p>
            <a:r>
              <a:rPr lang="es-EC" dirty="0" smtClean="0"/>
              <a:t>Vocal Paco Quishpe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672738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smtClean="0"/>
              <a:t>Nivel Administrativo y operativo</a:t>
            </a:r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smtClean="0"/>
              <a:t>Lcda. Martha Pincha</a:t>
            </a:r>
          </a:p>
          <a:p>
            <a:r>
              <a:rPr lang="es-EC" dirty="0" smtClean="0"/>
              <a:t>Fabián Ayala </a:t>
            </a:r>
          </a:p>
          <a:p>
            <a:r>
              <a:rPr lang="es-EC" dirty="0" smtClean="0"/>
              <a:t>Edgar Molina</a:t>
            </a:r>
          </a:p>
          <a:p>
            <a:r>
              <a:rPr lang="es-EC" dirty="0"/>
              <a:t>J</a:t>
            </a:r>
            <a:r>
              <a:rPr lang="es-EC" dirty="0" smtClean="0"/>
              <a:t>uan Carlos Vallejo </a:t>
            </a:r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749773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smtClean="0"/>
              <a:t>Comisiones conformadas por el estatuto orgánico funcional del GADPR-PILALÓ</a:t>
            </a:r>
          </a:p>
          <a:p>
            <a:r>
              <a:rPr lang="es-EC" dirty="0" smtClean="0"/>
              <a:t>Yolanda Pallo </a:t>
            </a:r>
          </a:p>
          <a:p>
            <a:r>
              <a:rPr lang="es-EC" dirty="0" smtClean="0"/>
              <a:t>Comisión de igualdad de genero </a:t>
            </a:r>
          </a:p>
          <a:p>
            <a:r>
              <a:rPr lang="es-EC" dirty="0" smtClean="0"/>
              <a:t>Comisión de mesa</a:t>
            </a:r>
          </a:p>
          <a:p>
            <a:r>
              <a:rPr lang="es-EC" dirty="0" smtClean="0"/>
              <a:t>Comisión de planificación y presupuesto</a:t>
            </a:r>
          </a:p>
          <a:p>
            <a:r>
              <a:rPr lang="es-EC" dirty="0" smtClean="0"/>
              <a:t>Jesús Ayala </a:t>
            </a:r>
          </a:p>
          <a:p>
            <a:r>
              <a:rPr lang="es-EC" dirty="0" smtClean="0"/>
              <a:t>Comisión de obras publicas y vialidad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893722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4008" indent="0">
              <a:buNone/>
            </a:pPr>
            <a:endParaRPr lang="es-EC" dirty="0"/>
          </a:p>
          <a:p>
            <a:r>
              <a:rPr lang="es-EC" dirty="0" err="1" smtClean="0"/>
              <a:t>Tobias</a:t>
            </a:r>
            <a:r>
              <a:rPr lang="es-EC" dirty="0" smtClean="0"/>
              <a:t> </a:t>
            </a:r>
            <a:r>
              <a:rPr lang="es-EC" dirty="0" err="1" smtClean="0"/>
              <a:t>Candelejo</a:t>
            </a:r>
            <a:r>
              <a:rPr lang="es-EC" dirty="0" smtClean="0"/>
              <a:t> </a:t>
            </a:r>
          </a:p>
          <a:p>
            <a:r>
              <a:rPr lang="es-EC" dirty="0" smtClean="0"/>
              <a:t>comisión de turismo y ambiente</a:t>
            </a:r>
          </a:p>
          <a:p>
            <a:r>
              <a:rPr lang="es-EC" dirty="0" err="1" smtClean="0"/>
              <a:t>Comision</a:t>
            </a:r>
            <a:r>
              <a:rPr lang="es-EC" dirty="0" smtClean="0"/>
              <a:t> de unidad técnica </a:t>
            </a:r>
          </a:p>
          <a:p>
            <a:r>
              <a:rPr lang="es-EC" dirty="0" smtClean="0"/>
              <a:t>Paco Quishpe</a:t>
            </a:r>
          </a:p>
          <a:p>
            <a:r>
              <a:rPr lang="es-EC" dirty="0" err="1" smtClean="0"/>
              <a:t>Comision</a:t>
            </a:r>
            <a:r>
              <a:rPr lang="es-EC" dirty="0" smtClean="0"/>
              <a:t> de educación ,cultura y deporte</a:t>
            </a:r>
          </a:p>
          <a:p>
            <a:r>
              <a:rPr lang="es-EC" dirty="0" err="1" smtClean="0"/>
              <a:t>Comision</a:t>
            </a:r>
            <a:r>
              <a:rPr lang="es-EC" dirty="0" smtClean="0"/>
              <a:t> de salud y seguridad ciudadana 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993407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C" sz="2000" dirty="0" smtClean="0"/>
              <a:t>Asamblea local </a:t>
            </a:r>
            <a:r>
              <a:rPr lang="es-EC" sz="2000" dirty="0" err="1" smtClean="0"/>
              <a:t>ciudadna</a:t>
            </a:r>
            <a:r>
              <a:rPr lang="es-EC" sz="2000" dirty="0" smtClean="0"/>
              <a:t> del GADPR-PILALÓ.</a:t>
            </a:r>
            <a:endParaRPr lang="es-EC" sz="2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smtClean="0"/>
              <a:t>Cecilio Quishpe </a:t>
            </a:r>
          </a:p>
          <a:p>
            <a:r>
              <a:rPr lang="es-EC" dirty="0" smtClean="0"/>
              <a:t>Eduardo </a:t>
            </a:r>
            <a:r>
              <a:rPr lang="es-EC" dirty="0" err="1" smtClean="0"/>
              <a:t>Cholopatin</a:t>
            </a:r>
            <a:r>
              <a:rPr lang="es-EC" dirty="0" smtClean="0"/>
              <a:t> </a:t>
            </a:r>
          </a:p>
          <a:p>
            <a:r>
              <a:rPr lang="es-EC" dirty="0" smtClean="0"/>
              <a:t>Cesar </a:t>
            </a:r>
            <a:r>
              <a:rPr lang="es-EC" dirty="0" err="1" smtClean="0"/>
              <a:t>Chugchilan</a:t>
            </a:r>
            <a:endParaRPr lang="es-EC" dirty="0" smtClean="0"/>
          </a:p>
          <a:p>
            <a:r>
              <a:rPr lang="es-EC" dirty="0" smtClean="0"/>
              <a:t>Luis Heredia</a:t>
            </a:r>
          </a:p>
          <a:p>
            <a:r>
              <a:rPr lang="es-EC" dirty="0" smtClean="0"/>
              <a:t>Jorge Pilatasig</a:t>
            </a:r>
          </a:p>
          <a:p>
            <a:r>
              <a:rPr lang="es-EC" dirty="0" smtClean="0"/>
              <a:t>Olmedo </a:t>
            </a:r>
            <a:r>
              <a:rPr lang="es-EC" dirty="0" err="1" smtClean="0"/>
              <a:t>Piltasig</a:t>
            </a:r>
            <a:endParaRPr lang="es-EC" dirty="0" smtClean="0"/>
          </a:p>
          <a:p>
            <a:r>
              <a:rPr lang="es-EC" dirty="0" smtClean="0"/>
              <a:t>Lorenzo Cuzco 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66849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smtClean="0"/>
              <a:t>Consejo de planificación del GADPR-PILALÓ</a:t>
            </a:r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err="1" smtClean="0"/>
              <a:t>Hctor</a:t>
            </a:r>
            <a:r>
              <a:rPr lang="es-EC" dirty="0" smtClean="0"/>
              <a:t> </a:t>
            </a:r>
            <a:r>
              <a:rPr lang="es-EC" dirty="0" err="1" smtClean="0"/>
              <a:t>Guaman</a:t>
            </a:r>
            <a:endParaRPr lang="es-EC" dirty="0" smtClean="0"/>
          </a:p>
          <a:p>
            <a:r>
              <a:rPr lang="es-EC" dirty="0" smtClean="0"/>
              <a:t>Yolanda Pallo</a:t>
            </a:r>
          </a:p>
          <a:p>
            <a:r>
              <a:rPr lang="es-EC" dirty="0" err="1" smtClean="0"/>
              <a:t>Jesus</a:t>
            </a:r>
            <a:r>
              <a:rPr lang="es-EC" dirty="0" smtClean="0"/>
              <a:t> Ayala</a:t>
            </a:r>
          </a:p>
          <a:p>
            <a:r>
              <a:rPr lang="es-EC" dirty="0" smtClean="0"/>
              <a:t>Ernesto Ayala</a:t>
            </a:r>
          </a:p>
          <a:p>
            <a:r>
              <a:rPr lang="es-EC" dirty="0" smtClean="0"/>
              <a:t>Anastasia Quishpe</a:t>
            </a:r>
          </a:p>
          <a:p>
            <a:r>
              <a:rPr lang="es-EC" dirty="0" smtClean="0"/>
              <a:t>Ernesto </a:t>
            </a:r>
            <a:r>
              <a:rPr lang="es-EC" dirty="0" err="1" smtClean="0"/>
              <a:t>Pilalumbo</a:t>
            </a:r>
            <a:endParaRPr lang="es-EC" dirty="0" smtClean="0"/>
          </a:p>
          <a:p>
            <a:r>
              <a:rPr lang="es-EC" dirty="0" smtClean="0"/>
              <a:t>Jaime </a:t>
            </a:r>
            <a:r>
              <a:rPr lang="es-EC" dirty="0" err="1" smtClean="0"/>
              <a:t>Enriquez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371285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40544" y="776289"/>
            <a:ext cx="8062912" cy="852511"/>
          </a:xfrm>
        </p:spPr>
        <p:txBody>
          <a:bodyPr/>
          <a:lstStyle/>
          <a:p>
            <a:pPr algn="ctr"/>
            <a:r>
              <a:rPr lang="es-EC" dirty="0" smtClean="0"/>
              <a:t>NUESTRA INSTITUCION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4131048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s-EC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Es Gobierno Autónomo Descentralizado Parroquial Rural de Pilalo, </a:t>
            </a:r>
            <a:r>
              <a:rPr lang="es-EC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pertenece al sector público, posee personería jurídica propia, con autonomía administrativa, financiera y patrimonio propio; tiene instancias organizativas </a:t>
            </a:r>
            <a:r>
              <a:rPr lang="es-EC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territoriales  rurales, con de </a:t>
            </a:r>
            <a:r>
              <a:rPr lang="es-EC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derecho público y patrimonio propio.</a:t>
            </a:r>
          </a:p>
          <a:p>
            <a:pPr algn="just"/>
            <a:r>
              <a:rPr lang="es-EC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Está integrado por todos los </a:t>
            </a:r>
            <a:r>
              <a:rPr lang="es-EC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vocales , sectores , recintos y comunidades, existentes, en  </a:t>
            </a:r>
            <a:r>
              <a:rPr lang="es-EC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cumplimiento de los objetivos y responsabilidades determinados en la Constitución de la República y el Código Orgánico de Organización Territorial, Autonomía y Descentralización, </a:t>
            </a:r>
            <a:r>
              <a:rPr lang="es-EC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COOTAD y sus Reglamentos.</a:t>
            </a:r>
            <a:endParaRPr lang="es-EC" dirty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  <a:p>
            <a:pPr algn="just"/>
            <a:endParaRPr lang="es-EC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22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EC" dirty="0" smtClean="0"/>
              <a:t>MISION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279928" cy="355498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s-EC" b="1" dirty="0"/>
              <a:t>El  Gobierno Autónomo Descentralizado Parroquial Rural de Pilaló es un espacio para la construcción participativa del desarrollo local con enfoque a los derechos humanos. Coordina y promueve y articula las  creaciones de encadenamiento productivo  sostenible, ejecuta programas y proyectos que contribuyen al mejoramiento de las condiciones y calidad de vida de la población.</a:t>
            </a:r>
          </a:p>
          <a:p>
            <a:pPr algn="just"/>
            <a:r>
              <a:rPr lang="es-EC" b="1" dirty="0" err="1"/>
              <a:t>Tukuykunapak</a:t>
            </a:r>
            <a:r>
              <a:rPr lang="es-EC" b="1" dirty="0"/>
              <a:t>  </a:t>
            </a:r>
            <a:r>
              <a:rPr lang="es-EC" b="1" dirty="0" err="1"/>
              <a:t>yanapaywan</a:t>
            </a:r>
            <a:r>
              <a:rPr lang="es-EC" b="1" dirty="0"/>
              <a:t> </a:t>
            </a:r>
            <a:r>
              <a:rPr lang="es-EC" b="1" dirty="0" err="1"/>
              <a:t>sumak</a:t>
            </a:r>
            <a:r>
              <a:rPr lang="es-EC" b="1" dirty="0"/>
              <a:t> </a:t>
            </a:r>
            <a:r>
              <a:rPr lang="es-EC" b="1" dirty="0" err="1"/>
              <a:t>kausayta</a:t>
            </a:r>
            <a:r>
              <a:rPr lang="es-EC" b="1" dirty="0"/>
              <a:t> </a:t>
            </a:r>
            <a:r>
              <a:rPr lang="es-EC" b="1" dirty="0" err="1"/>
              <a:t>paktachishu</a:t>
            </a:r>
            <a:r>
              <a:rPr lang="es-EC" dirty="0" err="1"/>
              <a:t>n</a:t>
            </a:r>
            <a:r>
              <a:rPr lang="es-EC" dirty="0"/>
              <a:t> </a:t>
            </a:r>
            <a:endParaRPr lang="es-EC" b="1" dirty="0">
              <a:solidFill>
                <a:schemeClr val="tx1"/>
              </a:solidFill>
              <a:latin typeface="Arial Black" pitchFamily="34" charset="0"/>
              <a:ea typeface="Verdana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726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40544" y="476672"/>
            <a:ext cx="8062912" cy="1470025"/>
          </a:xfrm>
        </p:spPr>
        <p:txBody>
          <a:bodyPr/>
          <a:lstStyle/>
          <a:p>
            <a:pPr algn="ctr"/>
            <a:r>
              <a:rPr lang="es-EC" dirty="0" smtClean="0"/>
              <a:t>VISION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0544" y="1988840"/>
            <a:ext cx="8062912" cy="4131048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s-EC" b="1" dirty="0"/>
              <a:t>Para el 2020 el Gobierno Autónomo Descentralizado Parroquial Rural de Pilaló, es un referente y modelo de desarrollo sostenible. Ejecuta programas para el fortalecimiento de liderazgo. Respetando a la interculturalidad y el enfoque de género. Demuestra organización en la gestión responsable a las actividades productivas, apoyando la utilización de tecnologías socialmente aceptable. Promueve la generación de capacidad en talento humano y apoya, a la recuperación de la cultura y cosmovisión indígena como eje que facilita la promoción turística de la Parroquia.</a:t>
            </a:r>
          </a:p>
          <a:p>
            <a:pPr algn="just"/>
            <a:r>
              <a:rPr lang="es-EC" b="1" dirty="0" err="1"/>
              <a:t>Tawka</a:t>
            </a:r>
            <a:r>
              <a:rPr lang="es-EC" b="1" dirty="0"/>
              <a:t> </a:t>
            </a:r>
            <a:r>
              <a:rPr lang="es-EC" b="1" dirty="0" err="1"/>
              <a:t>Kawsaykunata</a:t>
            </a:r>
            <a:r>
              <a:rPr lang="es-EC" b="1" dirty="0"/>
              <a:t> </a:t>
            </a:r>
            <a:r>
              <a:rPr lang="es-EC" b="1" dirty="0" err="1"/>
              <a:t>yanapash</a:t>
            </a:r>
            <a:r>
              <a:rPr lang="es-EC" b="1" dirty="0"/>
              <a:t> </a:t>
            </a:r>
            <a:r>
              <a:rPr lang="es-EC" b="1" dirty="0" err="1"/>
              <a:t>tukuy</a:t>
            </a:r>
            <a:r>
              <a:rPr lang="es-EC" b="1" dirty="0"/>
              <a:t> </a:t>
            </a:r>
            <a:r>
              <a:rPr lang="es-EC" b="1" dirty="0" err="1"/>
              <a:t>runakunapak</a:t>
            </a:r>
            <a:r>
              <a:rPr lang="es-EC" b="1" dirty="0"/>
              <a:t> </a:t>
            </a:r>
            <a:r>
              <a:rPr lang="es-EC" b="1" dirty="0" err="1"/>
              <a:t>munayta</a:t>
            </a:r>
            <a:r>
              <a:rPr lang="es-EC" b="1" dirty="0"/>
              <a:t> </a:t>
            </a:r>
            <a:r>
              <a:rPr lang="es-EC" b="1" dirty="0" err="1"/>
              <a:t>paktachinchik</a:t>
            </a:r>
            <a:endParaRPr lang="es-EC" b="1" dirty="0"/>
          </a:p>
        </p:txBody>
      </p:sp>
    </p:spTree>
    <p:extLst>
      <p:ext uri="{BB962C8B-B14F-4D97-AF65-F5344CB8AC3E}">
        <p14:creationId xmlns:p14="http://schemas.microsoft.com/office/powerpoint/2010/main" val="81966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40544" y="476673"/>
            <a:ext cx="8062912" cy="792088"/>
          </a:xfrm>
        </p:spPr>
        <p:txBody>
          <a:bodyPr/>
          <a:lstStyle/>
          <a:p>
            <a:pPr algn="ctr"/>
            <a:r>
              <a:rPr lang="es-EC" dirty="0" smtClean="0"/>
              <a:t>OBJETIVOS</a:t>
            </a:r>
            <a:endParaRPr lang="es-EC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0544" y="1268760"/>
            <a:ext cx="8062912" cy="5184576"/>
          </a:xfrm>
        </p:spPr>
        <p:txBody>
          <a:bodyPr>
            <a:noAutofit/>
          </a:bodyPr>
          <a:lstStyle/>
          <a:p>
            <a:pPr marL="342900" indent="-342900" algn="just">
              <a:buAutoNum type="arabicPeriod"/>
            </a:pP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Representar como la Máxima del Gobierno Autónomo Descentralizado Parroquial Rural de Pilalo, en las instancias públicas </a:t>
            </a:r>
            <a:r>
              <a:rPr lang="es-EC" sz="1800" b="1" dirty="0">
                <a:latin typeface="Aharoni" pitchFamily="2" charset="-79"/>
                <a:cs typeface="Aharoni" pitchFamily="2" charset="-79"/>
              </a:rPr>
              <a:t>y privadas, nacionales e </a:t>
            </a: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internacionales. </a:t>
            </a:r>
          </a:p>
          <a:p>
            <a:pPr marL="342900" indent="-342900" algn="just">
              <a:buAutoNum type="arabicPeriod"/>
            </a:pP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s-EC" sz="1800" b="1" dirty="0">
                <a:latin typeface="Aharoni" pitchFamily="2" charset="-79"/>
                <a:cs typeface="Aharoni" pitchFamily="2" charset="-79"/>
              </a:rPr>
              <a:t>Participar en la construcción, definición y gestión de políticas públicas que impulsen el desarrollo social y permitan alcanzar el buen vivir de la población rural</a:t>
            </a: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;</a:t>
            </a:r>
            <a:r>
              <a:rPr lang="es-EC" sz="1800" b="1" dirty="0">
                <a:latin typeface="Aharoni" pitchFamily="2" charset="-79"/>
                <a:cs typeface="Aharoni" pitchFamily="2" charset="-79"/>
              </a:rPr>
              <a:t> </a:t>
            </a:r>
          </a:p>
          <a:p>
            <a:pPr algn="just"/>
            <a:r>
              <a:rPr lang="es-EC" sz="1800" b="1" dirty="0">
                <a:latin typeface="Aharoni" pitchFamily="2" charset="-79"/>
                <a:cs typeface="Aharoni" pitchFamily="2" charset="-79"/>
              </a:rPr>
              <a:t>3. </a:t>
            </a: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Brindar capacitaciones en temas  de competencia que permite la normativa del GAD;</a:t>
            </a:r>
            <a:r>
              <a:rPr lang="es-EC" sz="1800" b="1" dirty="0">
                <a:latin typeface="Aharoni" pitchFamily="2" charset="-79"/>
                <a:cs typeface="Aharoni" pitchFamily="2" charset="-79"/>
              </a:rPr>
              <a:t> </a:t>
            </a:r>
          </a:p>
          <a:p>
            <a:pPr algn="just"/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4. </a:t>
            </a:r>
            <a:r>
              <a:rPr lang="es-EC" sz="1800" b="1" dirty="0">
                <a:latin typeface="Aharoni" pitchFamily="2" charset="-79"/>
                <a:cs typeface="Aharoni" pitchFamily="2" charset="-79"/>
              </a:rPr>
              <a:t>Identificar problemas de </a:t>
            </a: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coordinación  y gestión junto  con la ciudadanía de la Parroquia y </a:t>
            </a:r>
            <a:r>
              <a:rPr lang="es-EC" sz="1800" b="1" dirty="0">
                <a:latin typeface="Aharoni" pitchFamily="2" charset="-79"/>
                <a:cs typeface="Aharoni" pitchFamily="2" charset="-79"/>
              </a:rPr>
              <a:t>definir estrategias y </a:t>
            </a: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proponer de  </a:t>
            </a:r>
            <a:r>
              <a:rPr lang="es-EC" sz="1800" b="1" dirty="0">
                <a:latin typeface="Aharoni" pitchFamily="2" charset="-79"/>
                <a:cs typeface="Aharoni" pitchFamily="2" charset="-79"/>
              </a:rPr>
              <a:t>soluciones</a:t>
            </a: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;</a:t>
            </a:r>
            <a:endParaRPr lang="es-EC" sz="1800" b="1" dirty="0">
              <a:latin typeface="Aharoni" pitchFamily="2" charset="-79"/>
              <a:cs typeface="Aharoni" pitchFamily="2" charset="-79"/>
            </a:endParaRPr>
          </a:p>
          <a:p>
            <a:pPr algn="just"/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5. Gestionar con </a:t>
            </a:r>
            <a:r>
              <a:rPr lang="es-EC" sz="1800" b="1" dirty="0">
                <a:latin typeface="Aharoni" pitchFamily="2" charset="-79"/>
                <a:cs typeface="Aharoni" pitchFamily="2" charset="-79"/>
              </a:rPr>
              <a:t>otras entidades públicas o privadas, nacionales o internacionales e impulsar el desarrollo de programas y proyectos </a:t>
            </a: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en beneficio </a:t>
            </a:r>
            <a:r>
              <a:rPr lang="es-EC" sz="1800" b="1" dirty="0">
                <a:latin typeface="Aharoni" pitchFamily="2" charset="-79"/>
                <a:cs typeface="Aharoni" pitchFamily="2" charset="-79"/>
              </a:rPr>
              <a:t>de los intereses de </a:t>
            </a:r>
            <a:r>
              <a:rPr lang="es-EC" sz="1800" b="1" dirty="0" smtClean="0">
                <a:latin typeface="Aharoni" pitchFamily="2" charset="-79"/>
                <a:cs typeface="Aharoni" pitchFamily="2" charset="-79"/>
              </a:rPr>
              <a:t>los sectores, comunidades y recintos.</a:t>
            </a:r>
            <a:endParaRPr lang="es-EC" sz="1800" b="1" dirty="0">
              <a:latin typeface="Aharoni" pitchFamily="2" charset="-79"/>
              <a:cs typeface="Aharoni" pitchFamily="2" charset="-79"/>
            </a:endParaRPr>
          </a:p>
          <a:p>
            <a:pPr algn="just"/>
            <a:endParaRPr lang="es-EC" sz="1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4700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248198" y="-99392"/>
            <a:ext cx="1066800" cy="6153912"/>
          </a:xfrm>
        </p:spPr>
        <p:txBody>
          <a:bodyPr>
            <a:normAutofit fontScale="90000"/>
          </a:bodyPr>
          <a:lstStyle/>
          <a:p>
            <a:r>
              <a:rPr lang="es-EC" dirty="0" smtClean="0"/>
              <a:t>ASIGNACION PRESUPUESTARIA 2017</a:t>
            </a:r>
            <a:endParaRPr lang="es-EC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2562204"/>
          </a:xfrm>
        </p:spPr>
        <p:txBody>
          <a:bodyPr/>
          <a:lstStyle/>
          <a:p>
            <a:r>
              <a:rPr lang="es-EC" dirty="0"/>
              <a:t>ASIGNACION  MEF 2017</a:t>
            </a:r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3"/>
          </p:nvPr>
        </p:nvSpPr>
        <p:spPr>
          <a:xfrm>
            <a:off x="1382912" y="3030166"/>
            <a:ext cx="581024" cy="2594164"/>
          </a:xfrm>
        </p:spPr>
        <p:txBody>
          <a:bodyPr>
            <a:normAutofit fontScale="92500" lnSpcReduction="20000"/>
          </a:bodyPr>
          <a:lstStyle/>
          <a:p>
            <a:r>
              <a:rPr lang="es-EC" dirty="0" smtClean="0"/>
              <a:t>GASTO DE  CORRIENTE Y  INVERSION</a:t>
            </a:r>
            <a:endParaRPr lang="es-EC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2"/>
          </p:nvPr>
        </p:nvSpPr>
        <p:spPr>
          <a:xfrm>
            <a:off x="2051720" y="8485"/>
            <a:ext cx="6858000" cy="3017520"/>
          </a:xfrm>
        </p:spPr>
        <p:txBody>
          <a:bodyPr/>
          <a:lstStyle/>
          <a:p>
            <a:endParaRPr lang="es-EC" dirty="0" smtClean="0"/>
          </a:p>
          <a:p>
            <a:endParaRPr lang="es-EC" dirty="0"/>
          </a:p>
          <a:p>
            <a:r>
              <a:rPr lang="es-EC" dirty="0" smtClean="0"/>
              <a:t>ASIGNACION  MEF 2017		  </a:t>
            </a:r>
          </a:p>
          <a:p>
            <a:r>
              <a:rPr lang="es-EC" dirty="0" smtClean="0"/>
              <a:t>$		 $ 172475,28</a:t>
            </a:r>
            <a:endParaRPr lang="es-EC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4"/>
          </p:nvPr>
        </p:nvSpPr>
        <p:spPr>
          <a:xfrm>
            <a:off x="2051720" y="3141305"/>
            <a:ext cx="6858000" cy="2450148"/>
          </a:xfrm>
        </p:spPr>
        <p:txBody>
          <a:bodyPr/>
          <a:lstStyle/>
          <a:p>
            <a:endParaRPr lang="es-EC" dirty="0" smtClean="0"/>
          </a:p>
          <a:p>
            <a:pPr marL="64008" indent="0">
              <a:buNone/>
            </a:pPr>
            <a:endParaRPr lang="es-EC" dirty="0"/>
          </a:p>
          <a:p>
            <a:r>
              <a:rPr lang="es-EC" dirty="0" smtClean="0"/>
              <a:t> Gasto Corriente      Gasto  de Inversión </a:t>
            </a:r>
          </a:p>
          <a:p>
            <a:r>
              <a:rPr lang="es-EC" dirty="0" smtClean="0"/>
              <a:t>  $ 62220,00		  $ 110255,28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36134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smtClean="0"/>
              <a:t>GASTO CORRIENTE</a:t>
            </a:r>
            <a:endParaRPr lang="es-EC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223448" cy="4243736"/>
          </a:xfrm>
        </p:spPr>
        <p:txBody>
          <a:bodyPr>
            <a:normAutofit/>
          </a:bodyPr>
          <a:lstStyle/>
          <a:p>
            <a:pPr algn="ctr"/>
            <a:r>
              <a:rPr lang="es-EC" dirty="0" smtClean="0"/>
              <a:t>GASTOS EN PERSONAL VOCALES Y SECRETARIA </a:t>
            </a:r>
          </a:p>
          <a:p>
            <a:endParaRPr lang="es-EC" dirty="0" smtClean="0"/>
          </a:p>
          <a:p>
            <a:r>
              <a:rPr lang="es-EC" dirty="0" smtClean="0"/>
              <a:t>REMUNERACIONES UNIFICADAS		</a:t>
            </a:r>
            <a:r>
              <a:rPr lang="es-EC" dirty="0"/>
              <a:t>$$ </a:t>
            </a:r>
            <a:r>
              <a:rPr lang="es-EC" dirty="0" smtClean="0"/>
              <a:t>61363,46</a:t>
            </a:r>
            <a:endParaRPr lang="es-EC" dirty="0"/>
          </a:p>
          <a:p>
            <a:r>
              <a:rPr lang="es-EC" dirty="0" smtClean="0"/>
              <a:t>APORTE PATRONAL AL  SEGURO</a:t>
            </a:r>
          </a:p>
          <a:p>
            <a:r>
              <a:rPr lang="es-EC" dirty="0" smtClean="0"/>
              <a:t>DECIMO TERCERO </a:t>
            </a:r>
          </a:p>
          <a:p>
            <a:r>
              <a:rPr lang="es-EC" dirty="0" smtClean="0"/>
              <a:t>DECIMO  CUARTO </a:t>
            </a:r>
          </a:p>
          <a:p>
            <a:r>
              <a:rPr lang="es-EC" dirty="0" smtClean="0"/>
              <a:t>APORTE CONAGOPARE PROVCINCIAL Y NACIONAL</a:t>
            </a:r>
          </a:p>
          <a:p>
            <a:r>
              <a:rPr lang="es-EC" dirty="0" smtClean="0"/>
              <a:t>APOTE 5 POR MIL</a:t>
            </a:r>
          </a:p>
          <a:p>
            <a:r>
              <a:rPr lang="es-EC" dirty="0" smtClean="0"/>
              <a:t>FONDO DE RESERVA </a:t>
            </a:r>
          </a:p>
          <a:p>
            <a:r>
              <a:rPr lang="es-EC" dirty="0" smtClean="0"/>
              <a:t>POLIZA  DE FEDILIDAD  </a:t>
            </a:r>
          </a:p>
          <a:p>
            <a:endParaRPr lang="es-EC" dirty="0" smtClean="0"/>
          </a:p>
          <a:p>
            <a:endParaRPr lang="es-EC" dirty="0" smtClean="0"/>
          </a:p>
          <a:p>
            <a:pPr algn="ctr"/>
            <a:endParaRPr lang="es-EC" dirty="0" smtClean="0"/>
          </a:p>
          <a:p>
            <a:pPr algn="ctr"/>
            <a:endParaRPr lang="es-EC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39490"/>
            <a:ext cx="2564879" cy="1934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235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/>
              <a:t>Gastos de fortalecimiento institucional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6567264" cy="2587552"/>
          </a:xfrm>
        </p:spPr>
        <p:txBody>
          <a:bodyPr>
            <a:norm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es-EC" dirty="0">
                <a:latin typeface="Arial Rounded MT Bold" pitchFamily="34" charset="0"/>
              </a:rPr>
              <a:t>Gasto personal de asistente administrativo 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s-EC" dirty="0">
                <a:latin typeface="Arial Rounded MT Bold" pitchFamily="34" charset="0"/>
              </a:rPr>
              <a:t>Remuneración unificada                        $ 3,010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s-EC" dirty="0">
                <a:latin typeface="Arial Rounded MT Bold" pitchFamily="34" charset="0"/>
              </a:rPr>
              <a:t>Decimo tercer sueldo                              $ 250.81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s-EC" dirty="0">
                <a:latin typeface="Arial Rounded MT Bold" pitchFamily="34" charset="0"/>
              </a:rPr>
              <a:t>Decimo cuarto sueldo                              $ 218.75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s-EC" dirty="0">
                <a:latin typeface="Arial Rounded MT Bold" pitchFamily="34" charset="0"/>
              </a:rPr>
              <a:t>Aporte patronal al seguro                     $ 360.64</a:t>
            </a:r>
          </a:p>
          <a:p>
            <a:pPr marL="285750" indent="-285750" algn="just">
              <a:buFont typeface="Wingdings" pitchFamily="2" charset="2"/>
              <a:buChar char="v"/>
            </a:pPr>
            <a:endParaRPr lang="es-EC" dirty="0">
              <a:latin typeface="Arial Rounded MT Bold" pitchFamily="34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endParaRPr lang="es-EC" dirty="0">
              <a:latin typeface="Arial Rounded MT Bold" pitchFamily="34" charset="0"/>
            </a:endParaRPr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20471653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smtClean="0"/>
              <a:t>GASTO CORRIENTE</a:t>
            </a:r>
            <a:endParaRPr lang="es-EC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223448" cy="4243736"/>
          </a:xfrm>
        </p:spPr>
        <p:txBody>
          <a:bodyPr/>
          <a:lstStyle/>
          <a:p>
            <a:pPr algn="ctr"/>
            <a:endParaRPr lang="es-EC" dirty="0" smtClean="0"/>
          </a:p>
          <a:p>
            <a:pPr algn="ctr"/>
            <a:endParaRPr lang="es-EC" dirty="0"/>
          </a:p>
          <a:p>
            <a:pPr algn="ctr"/>
            <a:r>
              <a:rPr lang="es-EC" dirty="0" smtClean="0"/>
              <a:t>SERVICIOS BASICOS</a:t>
            </a:r>
          </a:p>
          <a:p>
            <a:endParaRPr lang="es-EC" dirty="0" smtClean="0"/>
          </a:p>
          <a:p>
            <a:endParaRPr lang="es-EC" dirty="0" smtClean="0"/>
          </a:p>
          <a:p>
            <a:endParaRPr lang="es-EC" dirty="0" smtClean="0"/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Energía Eléctrica				$     387,00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Telecomunicaciones			$   469,54</a:t>
            </a:r>
          </a:p>
          <a:p>
            <a:pPr algn="ctr"/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267957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73840"/>
            <a:ext cx="7239000" cy="1362075"/>
          </a:xfrm>
        </p:spPr>
        <p:txBody>
          <a:bodyPr/>
          <a:lstStyle/>
          <a:p>
            <a:r>
              <a:rPr lang="es-EC" dirty="0" smtClean="0"/>
              <a:t>GASTO DE INVERSION EN VIALIDAD </a:t>
            </a:r>
            <a:endParaRPr lang="es-EC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223448" cy="4243736"/>
          </a:xfrm>
        </p:spPr>
        <p:txBody>
          <a:bodyPr>
            <a:normAutofit fontScale="92500" lnSpcReduction="10000"/>
          </a:bodyPr>
          <a:lstStyle/>
          <a:p>
            <a:pPr algn="ctr"/>
            <a:endParaRPr lang="es-EC" dirty="0"/>
          </a:p>
          <a:p>
            <a:pPr algn="ctr"/>
            <a:r>
              <a:rPr lang="es-EC" dirty="0" smtClean="0"/>
              <a:t>GASTOS EN PERSONAL  Y MANTENIMIENTOS DEL EQUIPO CAMINEROS</a:t>
            </a:r>
          </a:p>
          <a:p>
            <a:endParaRPr lang="es-EC" dirty="0" smtClean="0"/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sueldo (chofer  de la volqueta )	$           $ 8496,00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aporte patronal al seguro                  $ 1011.00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decimo cuarto                                           $ 375.00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decimo tercer sueldo                              $ 708.00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fondo de reserva                                       $ 708.00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sueldo (operador de  la gallineta              $ 8496.00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/>
              <a:t> aporte patronal al seguro                  $ 1011.00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/>
              <a:t>decimo cuarto                                           $ 375.00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/>
              <a:t>decimo tercer sueldo                              $ 708.00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/>
              <a:t>fondo de reserva                                       $ </a:t>
            </a:r>
            <a:r>
              <a:rPr lang="es-EC" dirty="0" smtClean="0"/>
              <a:t>708.00</a:t>
            </a:r>
          </a:p>
          <a:p>
            <a:pPr marL="397764" indent="-342900">
              <a:buFont typeface="Arial" pitchFamily="34" charset="0"/>
              <a:buChar char="•"/>
            </a:pPr>
            <a:endParaRPr lang="es-EC" dirty="0"/>
          </a:p>
          <a:p>
            <a:pPr marL="397764" indent="-342900">
              <a:buFont typeface="Arial" pitchFamily="34" charset="0"/>
              <a:buChar char="•"/>
            </a:pPr>
            <a:endParaRPr lang="es-EC" dirty="0" smtClean="0"/>
          </a:p>
          <a:p>
            <a:pPr marL="397764" indent="-342900">
              <a:buFont typeface="Arial" pitchFamily="34" charset="0"/>
              <a:buChar char="•"/>
            </a:pPr>
            <a:endParaRPr lang="es-EC" dirty="0"/>
          </a:p>
          <a:p>
            <a:pPr marL="397764" indent="-342900">
              <a:buFont typeface="Arial" pitchFamily="34" charset="0"/>
              <a:buChar char="•"/>
            </a:pPr>
            <a:endParaRPr lang="es-EC" dirty="0"/>
          </a:p>
          <a:p>
            <a:pPr marL="397764" indent="-342900">
              <a:buFont typeface="Arial" pitchFamily="34" charset="0"/>
              <a:buChar char="•"/>
            </a:pPr>
            <a:endParaRPr lang="es-EC" dirty="0" smtClean="0"/>
          </a:p>
          <a:p>
            <a:pPr algn="ctr"/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203589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/>
              <a:t>GASTO DE INVERSION EN VIALIDAD 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223448" cy="4243736"/>
          </a:xfrm>
        </p:spPr>
        <p:txBody>
          <a:bodyPr>
            <a:normAutofit/>
          </a:bodyPr>
          <a:lstStyle/>
          <a:p>
            <a:pPr algn="ctr"/>
            <a:endParaRPr lang="es-EC" dirty="0" smtClean="0"/>
          </a:p>
          <a:p>
            <a:pPr algn="ctr"/>
            <a:endParaRPr lang="es-EC" dirty="0"/>
          </a:p>
          <a:p>
            <a:pPr algn="ctr"/>
            <a:r>
              <a:rPr lang="es-EC" dirty="0" smtClean="0"/>
              <a:t> </a:t>
            </a:r>
            <a:r>
              <a:rPr lang="es-EC" dirty="0"/>
              <a:t>MANTENIMIENTOS DEL EQUIPO </a:t>
            </a:r>
            <a:r>
              <a:rPr lang="es-EC" dirty="0" smtClean="0"/>
              <a:t>CAMINEROS</a:t>
            </a:r>
            <a:endParaRPr lang="es-EC" dirty="0" smtClean="0">
              <a:solidFill>
                <a:schemeClr val="tx1"/>
              </a:solidFill>
            </a:endParaRP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>
                <a:solidFill>
                  <a:schemeClr val="tx1"/>
                </a:solidFill>
              </a:rPr>
              <a:t>Mantenimientos y reparación de equipos camineros $ 4697,02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>
                <a:solidFill>
                  <a:schemeClr val="tx1"/>
                </a:solidFill>
              </a:rPr>
              <a:t>Adquisición de Combustible           $ 5,000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>
                <a:solidFill>
                  <a:schemeClr val="tx1"/>
                </a:solidFill>
              </a:rPr>
              <a:t>Adquisición de llantas                      $ 12,119.02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>
                <a:solidFill>
                  <a:schemeClr val="tx1"/>
                </a:solidFill>
              </a:rPr>
              <a:t>Matriculación de la volqueta         $ 271.91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>
                <a:solidFill>
                  <a:schemeClr val="tx1"/>
                </a:solidFill>
              </a:rPr>
              <a:t>Seguro de las maquinas                  $ 5,828.52</a:t>
            </a:r>
          </a:p>
          <a:p>
            <a:pPr marL="397764" indent="-342900">
              <a:buFont typeface="Arial" pitchFamily="34" charset="0"/>
              <a:buChar char="•"/>
            </a:pPr>
            <a:endParaRPr lang="es-EC" dirty="0" smtClean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978791"/>
            <a:ext cx="5785098" cy="189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65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C" dirty="0"/>
              <a:t> INVERSION OBRA DE MANTENIMIENTO  DE LAS  VIAS Y  OTRAS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16832"/>
            <a:ext cx="5328592" cy="4608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519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/>
              <a:t>GASTO DE INVERSION EN VIALIDAD 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223448" cy="4243736"/>
          </a:xfrm>
        </p:spPr>
        <p:txBody>
          <a:bodyPr>
            <a:normAutofit/>
          </a:bodyPr>
          <a:lstStyle/>
          <a:p>
            <a:pPr algn="ctr"/>
            <a:endParaRPr lang="es-EC" dirty="0" smtClean="0"/>
          </a:p>
          <a:p>
            <a:pPr algn="ctr"/>
            <a:r>
              <a:rPr lang="es-EC" dirty="0" smtClean="0"/>
              <a:t>Pago de préstamos Intereses y Capitales BDE</a:t>
            </a:r>
          </a:p>
          <a:p>
            <a:pPr algn="ctr"/>
            <a:endParaRPr lang="es-EC" dirty="0" smtClean="0"/>
          </a:p>
          <a:p>
            <a:endParaRPr lang="es-EC" dirty="0" smtClean="0"/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Amortización préstamo BDE        $   18,353.08</a:t>
            </a:r>
          </a:p>
          <a:p>
            <a:pPr marL="397764" indent="-342900">
              <a:buFont typeface="Arial" pitchFamily="34" charset="0"/>
              <a:buChar char="•"/>
            </a:pPr>
            <a:r>
              <a:rPr lang="es-EC" dirty="0" smtClean="0"/>
              <a:t>Intereses préstamo BDE                $   5,956.52</a:t>
            </a:r>
          </a:p>
          <a:p>
            <a:pPr marL="397764" indent="-342900">
              <a:buFont typeface="Arial" pitchFamily="34" charset="0"/>
              <a:buChar char="•"/>
            </a:pPr>
            <a:endParaRPr lang="es-EC" dirty="0" smtClean="0"/>
          </a:p>
          <a:p>
            <a:pPr algn="ctr"/>
            <a:endParaRPr lang="es-EC" dirty="0" smtClean="0"/>
          </a:p>
          <a:p>
            <a:pPr algn="ctr"/>
            <a:endParaRPr lang="es-EC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221088"/>
            <a:ext cx="2674802" cy="2359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935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s-EC" dirty="0"/>
              <a:t>Gastos de fortalecimiento </a:t>
            </a:r>
            <a:r>
              <a:rPr lang="es-EC" dirty="0" smtClean="0"/>
              <a:t>institucional en obras</a:t>
            </a:r>
            <a:endParaRPr lang="es-EC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40544" y="2708920"/>
            <a:ext cx="8062912" cy="1293960"/>
          </a:xfrm>
        </p:spPr>
        <p:txBody>
          <a:bodyPr>
            <a:norm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es-EC" sz="1600" b="1" dirty="0" smtClean="0">
                <a:latin typeface="Arial Rounded MT Bold" pitchFamily="34" charset="0"/>
              </a:rPr>
              <a:t>Pago en arreglo de la casa consistorial del GADPR-Pilaló  $ 1058.62</a:t>
            </a:r>
          </a:p>
          <a:p>
            <a:pPr algn="just"/>
            <a:r>
              <a:rPr lang="es-EC" sz="1200" b="1" dirty="0" smtClean="0"/>
              <a:t> </a:t>
            </a:r>
            <a:endParaRPr lang="es-EC" sz="12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861048"/>
            <a:ext cx="4145260" cy="2495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59464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C" sz="3100" dirty="0" smtClean="0"/>
              <a:t>Gasto de Fortalecimiento institucional </a:t>
            </a:r>
            <a:r>
              <a:rPr lang="es-EC" dirty="0" smtClean="0"/>
              <a:t/>
            </a:r>
            <a:br>
              <a:rPr lang="es-EC" dirty="0" smtClean="0"/>
            </a:br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2338280"/>
          </a:xfrm>
        </p:spPr>
        <p:txBody>
          <a:bodyPr>
            <a:noAutofit/>
          </a:bodyPr>
          <a:lstStyle/>
          <a:p>
            <a:r>
              <a:rPr lang="es-EC" sz="2000" dirty="0" smtClean="0"/>
              <a:t>Pago de reproducción del video documental                            $ 2600</a:t>
            </a:r>
          </a:p>
          <a:p>
            <a:pPr marL="64008" indent="0">
              <a:buNone/>
            </a:pPr>
            <a:endParaRPr lang="es-EC" sz="2000" dirty="0" smtClean="0"/>
          </a:p>
          <a:p>
            <a:r>
              <a:rPr lang="es-EC" sz="2000" dirty="0" smtClean="0"/>
              <a:t>elaboración de trípticos para la rendición de cuentas              $ 1000</a:t>
            </a:r>
          </a:p>
          <a:p>
            <a:endParaRPr lang="es-EC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074" y="4293096"/>
            <a:ext cx="4747428" cy="2201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72777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/>
              <a:t>Gasto de Fortalecimiento institucional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smtClean="0"/>
              <a:t>Pago en servicio de capacitación dirigido a las autoridades y dirigentes y miembros de la asamblea local ciudadana.           $ 2000.00</a:t>
            </a:r>
            <a:endParaRPr lang="es-EC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74770"/>
            <a:ext cx="4392488" cy="2472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36616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/>
              <a:t>Gasto de Fortalecimiento institucional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2410288"/>
          </a:xfrm>
        </p:spPr>
        <p:txBody>
          <a:bodyPr/>
          <a:lstStyle/>
          <a:p>
            <a:r>
              <a:rPr lang="es-EC" dirty="0" smtClean="0"/>
              <a:t>Pago de arrendamiento de software de contabilidad.                   $ 672</a:t>
            </a:r>
          </a:p>
          <a:p>
            <a:r>
              <a:rPr lang="es-EC" dirty="0" smtClean="0"/>
              <a:t>Pago de utilización de pagina web</a:t>
            </a:r>
          </a:p>
          <a:p>
            <a:pPr marL="64008" indent="0">
              <a:buNone/>
            </a:pPr>
            <a:r>
              <a:rPr lang="es-EC" dirty="0" smtClean="0"/>
              <a:t>              monto $ 285</a:t>
            </a:r>
            <a:endParaRPr lang="es-EC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581128"/>
            <a:ext cx="6403975" cy="1789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87589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/>
              <a:t>Gasto de Fortalecimiento institucional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882808"/>
            <a:ext cx="5698976" cy="4572000"/>
          </a:xfrm>
        </p:spPr>
        <p:txBody>
          <a:bodyPr>
            <a:normAutofit lnSpcReduction="10000"/>
          </a:bodyPr>
          <a:lstStyle/>
          <a:p>
            <a:r>
              <a:rPr lang="es-EC" dirty="0" smtClean="0"/>
              <a:t>Pago de mantenimiento del sistema informático computadoras $ 845.05</a:t>
            </a:r>
          </a:p>
          <a:p>
            <a:endParaRPr lang="es-EC" dirty="0"/>
          </a:p>
          <a:p>
            <a:endParaRPr lang="es-EC" dirty="0" smtClean="0"/>
          </a:p>
          <a:p>
            <a:r>
              <a:rPr lang="es-EC" dirty="0" smtClean="0"/>
              <a:t>Pago de mantenimiento de las instalaciones de redes eléctricas y telefónicas                           $ 397.60</a:t>
            </a:r>
            <a:endParaRPr lang="es-EC" dirty="0"/>
          </a:p>
        </p:txBody>
      </p:sp>
      <p:pic>
        <p:nvPicPr>
          <p:cNvPr id="4" name="3 Imagen" descr="C:\Users\SONY\Downloads\20180312_10345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37697" y="4267558"/>
            <a:ext cx="2676017" cy="2007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:\Users\SONY\Documents\documento  2017\FOTOS\20170804_10111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772" y="1782372"/>
            <a:ext cx="2744596" cy="1646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00779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/>
              <a:t>Gasto de Fortalecimiento institucional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2482296"/>
          </a:xfrm>
        </p:spPr>
        <p:txBody>
          <a:bodyPr/>
          <a:lstStyle/>
          <a:p>
            <a:r>
              <a:rPr lang="es-EC" dirty="0" smtClean="0"/>
              <a:t>Pago de materiales de oficina $ 810,56</a:t>
            </a:r>
          </a:p>
          <a:p>
            <a:pPr marL="64008" indent="0">
              <a:buNone/>
            </a:pPr>
            <a:endParaRPr lang="es-EC" dirty="0"/>
          </a:p>
          <a:p>
            <a:r>
              <a:rPr lang="es-EC" dirty="0" smtClean="0"/>
              <a:t>Pago materiales de aseo            $ 582.24</a:t>
            </a:r>
            <a:endParaRPr lang="es-EC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6533228" cy="2025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83903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C" sz="3200" dirty="0" smtClean="0"/>
              <a:t>Atención a grupos de atención prioritarios COOTAD ART. 2498</a:t>
            </a:r>
            <a:endParaRPr lang="es-EC" sz="32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1690208"/>
          </a:xfrm>
        </p:spPr>
        <p:txBody>
          <a:bodyPr/>
          <a:lstStyle/>
          <a:p>
            <a:r>
              <a:rPr lang="es-EC" dirty="0" smtClean="0"/>
              <a:t>Implementación de la escuela de futbol convenio con GADP-C           $ 4032,00</a:t>
            </a:r>
            <a:endParaRPr lang="es-EC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941168"/>
            <a:ext cx="7127984" cy="1445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91174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C" sz="4400" dirty="0"/>
              <a:t>Atención a grupos de atención </a:t>
            </a:r>
            <a:r>
              <a:rPr lang="es-EC" sz="4400" dirty="0" err="1"/>
              <a:t>preoritarios</a:t>
            </a:r>
            <a:r>
              <a:rPr lang="es-EC" sz="4400" dirty="0"/>
              <a:t> </a:t>
            </a:r>
            <a:r>
              <a:rPr lang="es-EC" sz="4400" dirty="0" smtClean="0"/>
              <a:t>COOTAD ART.249 </a:t>
            </a:r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2314856"/>
            <a:ext cx="8229600" cy="2698320"/>
          </a:xfrm>
        </p:spPr>
        <p:txBody>
          <a:bodyPr/>
          <a:lstStyle/>
          <a:p>
            <a:r>
              <a:rPr lang="es-EC" dirty="0" smtClean="0"/>
              <a:t>Capacitación y mejoramiento de la salud a los adultos mayores y personas con discapacidad y entrega de raciones alimenticias.           $ 4536.10</a:t>
            </a:r>
            <a:endParaRPr lang="es-EC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869160"/>
            <a:ext cx="5400675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76319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C" sz="3600" dirty="0" smtClean="0"/>
              <a:t>Sensibilización a la ciudadanía en cuidado de los recursos naturales</a:t>
            </a:r>
            <a:r>
              <a:rPr lang="es-EC" dirty="0" smtClean="0"/>
              <a:t>.</a:t>
            </a:r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sz="2800" dirty="0" smtClean="0"/>
              <a:t>Pago de servicio de capacitación en el manejo ambiental a los moradores de la Parroquia. $   </a:t>
            </a:r>
            <a:r>
              <a:rPr lang="es-EC" dirty="0" smtClean="0"/>
              <a:t>4000</a:t>
            </a:r>
            <a:endParaRPr lang="es-EC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751" y="4365104"/>
            <a:ext cx="6280609" cy="2130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38132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C" sz="2000" dirty="0" smtClean="0"/>
              <a:t>Estudio y construcción de mejoramiento del cerramiento del comedor comunitario del GADPR-P</a:t>
            </a:r>
            <a:endParaRPr lang="es-EC" sz="2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smtClean="0"/>
              <a:t>Gasto en mejoramiento del cerramiento del comedor comunitario del GADPR-Pilaló monto total $ 19013.45</a:t>
            </a:r>
          </a:p>
          <a:p>
            <a:endParaRPr lang="es-EC" dirty="0" smtClean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789040"/>
            <a:ext cx="5381625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65270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/>
              <a:t>MANTENIMIENTO DEL MONUMENTO AL </a:t>
            </a:r>
            <a:r>
              <a:rPr lang="es-EC" dirty="0" smtClean="0"/>
              <a:t>ORDEÑO $1600</a:t>
            </a:r>
            <a:endParaRPr lang="es-EC" dirty="0"/>
          </a:p>
          <a:p>
            <a:endParaRPr lang="es-EC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77072"/>
            <a:ext cx="798674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8781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smtClean="0"/>
              <a:t>Legalización de bienes públicos </a:t>
            </a:r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smtClean="0"/>
              <a:t>Gastos de tres protocolizaciones en notaria y registro de la propiedad monto.  $ 1248.33 </a:t>
            </a:r>
            <a:endParaRPr lang="es-EC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73016"/>
            <a:ext cx="2304256" cy="3072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34595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C" sz="2000" dirty="0" smtClean="0"/>
              <a:t>MOVILIZACIÓN A LA CIUDAD DE QUITO CONVOCADO POR CONAGOPARE NACIONAL</a:t>
            </a:r>
            <a:endParaRPr lang="es-EC" sz="2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smtClean="0"/>
              <a:t>Pago de dos buses para movilizar a la ciudad de Quito a la asamblea nacional y presidencia de la republica convocado por la conagopare nacional sobre los proyectos no reembolsables a favor de los </a:t>
            </a:r>
            <a:r>
              <a:rPr lang="es-EC" dirty="0" err="1" smtClean="0"/>
              <a:t>GADs</a:t>
            </a:r>
            <a:r>
              <a:rPr lang="es-EC" dirty="0" smtClean="0"/>
              <a:t> monto $ 800   </a:t>
            </a:r>
            <a:endParaRPr lang="es-EC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941168"/>
            <a:ext cx="2873252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7840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smtClean="0"/>
              <a:t>PRESUPUESTO </a:t>
            </a:r>
            <a:r>
              <a:rPr lang="es-EC" dirty="0"/>
              <a:t>DEL AÑO 2017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/>
              <a:t>Total  Gastos Corriente y Inversión  del año 2017</a:t>
            </a:r>
          </a:p>
          <a:p>
            <a:r>
              <a:rPr lang="es-EC" dirty="0"/>
              <a:t>172475,28</a:t>
            </a:r>
          </a:p>
          <a:p>
            <a:r>
              <a:rPr lang="es-EC" dirty="0"/>
              <a:t>Arrastre del año 2016</a:t>
            </a:r>
          </a:p>
          <a:p>
            <a:r>
              <a:rPr lang="es-EC" dirty="0"/>
              <a:t>38000,00</a:t>
            </a:r>
          </a:p>
          <a:p>
            <a:r>
              <a:rPr lang="es-EC" dirty="0"/>
              <a:t>Total 210.475,28</a:t>
            </a:r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2716644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smtClean="0"/>
              <a:t>Gestiones en </a:t>
            </a:r>
            <a:r>
              <a:rPr lang="es-EC" dirty="0"/>
              <a:t>diferentes</a:t>
            </a:r>
            <a:r>
              <a:rPr lang="es-EC" dirty="0" smtClean="0"/>
              <a:t> instituciones.</a:t>
            </a:r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EC" dirty="0" smtClean="0"/>
              <a:t> patrocinio de cultura de GADMC-</a:t>
            </a:r>
            <a:r>
              <a:rPr lang="es-EC" dirty="0" err="1" smtClean="0"/>
              <a:t>Pujili</a:t>
            </a:r>
            <a:r>
              <a:rPr lang="es-EC" dirty="0" smtClean="0"/>
              <a:t> monto $ 300</a:t>
            </a:r>
          </a:p>
          <a:p>
            <a:r>
              <a:rPr lang="es-EC" dirty="0" err="1" smtClean="0"/>
              <a:t>Gestion</a:t>
            </a:r>
            <a:r>
              <a:rPr lang="es-EC" dirty="0" smtClean="0"/>
              <a:t> en </a:t>
            </a:r>
            <a:r>
              <a:rPr lang="es-EC" dirty="0" err="1" smtClean="0"/>
              <a:t>gad</a:t>
            </a:r>
            <a:r>
              <a:rPr lang="es-EC" dirty="0" smtClean="0"/>
              <a:t> municipal de </a:t>
            </a:r>
            <a:r>
              <a:rPr lang="es-EC" dirty="0" err="1" smtClean="0"/>
              <a:t>pijili</a:t>
            </a:r>
            <a:r>
              <a:rPr lang="es-EC" dirty="0" smtClean="0"/>
              <a:t> el equipo caminero para el mejoramiento de las calles principales de Pilaló</a:t>
            </a:r>
          </a:p>
          <a:p>
            <a:r>
              <a:rPr lang="es-EC" dirty="0" smtClean="0"/>
              <a:t>Seguimiento y legalización de las escrituras de los espacios públicos GAD Municipal de </a:t>
            </a:r>
            <a:r>
              <a:rPr lang="es-EC" dirty="0" err="1" smtClean="0"/>
              <a:t>pujili</a:t>
            </a:r>
            <a:endParaRPr lang="es-EC" dirty="0" smtClean="0"/>
          </a:p>
          <a:p>
            <a:r>
              <a:rPr lang="es-EC" dirty="0" smtClean="0"/>
              <a:t>Seguimiento sobre el predio de la cemento Cotopaxi </a:t>
            </a:r>
            <a:r>
              <a:rPr lang="es-EC" dirty="0" err="1" smtClean="0"/>
              <a:t>gad</a:t>
            </a:r>
            <a:r>
              <a:rPr lang="es-EC" dirty="0" smtClean="0"/>
              <a:t> Provincial de Cotopaxi</a:t>
            </a:r>
          </a:p>
          <a:p>
            <a:endParaRPr lang="es-EC" dirty="0" smtClean="0"/>
          </a:p>
        </p:txBody>
      </p:sp>
    </p:spTree>
    <p:extLst>
      <p:ext uri="{BB962C8B-B14F-4D97-AF65-F5344CB8AC3E}">
        <p14:creationId xmlns:p14="http://schemas.microsoft.com/office/powerpoint/2010/main" val="41581070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EC" dirty="0" smtClean="0"/>
              <a:t>Patronato Provincial de grupos atención prioritario gira de observación de adultos mayores  de zona baja.</a:t>
            </a:r>
          </a:p>
          <a:p>
            <a:r>
              <a:rPr lang="es-EC" dirty="0" smtClean="0"/>
              <a:t>Conagopare Cotopaxi apoyo con  estudio técnico de aulas pedagógicas para del sector corral para la cooperación internacional y fiscalizaciones</a:t>
            </a:r>
          </a:p>
          <a:p>
            <a:r>
              <a:rPr lang="es-EC" dirty="0" smtClean="0"/>
              <a:t>Gad provincial fomento productivo, tema maquinaria para mantenimiento vial. gestión maquina moto nivelador  construcción de </a:t>
            </a:r>
            <a:r>
              <a:rPr lang="es-EC" dirty="0" err="1" smtClean="0"/>
              <a:t>via</a:t>
            </a:r>
            <a:r>
              <a:rPr lang="es-EC" dirty="0" smtClean="0"/>
              <a:t> corralpungo chilca    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3141643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smtClean="0"/>
              <a:t>Convenio de la escuela de futbol </a:t>
            </a:r>
          </a:p>
          <a:p>
            <a:r>
              <a:rPr lang="es-EC" dirty="0" smtClean="0"/>
              <a:t>Coordinación de juegos ancestrales</a:t>
            </a:r>
          </a:p>
          <a:p>
            <a:r>
              <a:rPr lang="es-EC" dirty="0"/>
              <a:t> </a:t>
            </a:r>
            <a:r>
              <a:rPr lang="es-EC" dirty="0" smtClean="0"/>
              <a:t>entrega de </a:t>
            </a:r>
            <a:r>
              <a:rPr lang="es-EC" dirty="0" err="1" smtClean="0"/>
              <a:t>agasjo</a:t>
            </a:r>
            <a:r>
              <a:rPr lang="es-EC" dirty="0" smtClean="0"/>
              <a:t> navideño en los centros educativos. 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24678899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C" dirty="0" smtClean="0"/>
              <a:t>Reuniones </a:t>
            </a:r>
            <a:endParaRPr lang="es-EC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C" dirty="0" smtClean="0"/>
              <a:t>Participación en las reuniones del cabildo de Apahua, y en los sectores recintos de la Parroquia.</a:t>
            </a:r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27665626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89888" lvl="4" indent="0">
              <a:buNone/>
            </a:pPr>
            <a:r>
              <a:rPr lang="es-EC" sz="8800" b="1" dirty="0"/>
              <a:t>GRACIAS</a:t>
            </a:r>
            <a:endParaRPr lang="es-EC" sz="8800" dirty="0"/>
          </a:p>
        </p:txBody>
      </p:sp>
    </p:spTree>
    <p:extLst>
      <p:ext uri="{BB962C8B-B14F-4D97-AF65-F5344CB8AC3E}">
        <p14:creationId xmlns:p14="http://schemas.microsoft.com/office/powerpoint/2010/main" val="35223378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2451</TotalTime>
  <Words>1080</Words>
  <Application>Microsoft Office PowerPoint</Application>
  <PresentationFormat>Presentación en pantalla (4:3)</PresentationFormat>
  <Paragraphs>189</Paragraphs>
  <Slides>38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8" baseType="lpstr">
      <vt:lpstr>Aharoni</vt:lpstr>
      <vt:lpstr>Arial</vt:lpstr>
      <vt:lpstr>Arial Black</vt:lpstr>
      <vt:lpstr>Arial Rounded MT Bold</vt:lpstr>
      <vt:lpstr>Calibri</vt:lpstr>
      <vt:lpstr>Century Gothic</vt:lpstr>
      <vt:lpstr>Verdana</vt:lpstr>
      <vt:lpstr>Wingdings</vt:lpstr>
      <vt:lpstr>Wingdings 2</vt:lpstr>
      <vt:lpstr>Brío</vt:lpstr>
      <vt:lpstr>Presentación de PowerPoint</vt:lpstr>
      <vt:lpstr>NIVEL LEGISLATIVO DEL GADPR-PILALÓ</vt:lpstr>
      <vt:lpstr>Nivel Administrativo y operativo</vt:lpstr>
      <vt:lpstr>Presentación de PowerPoint</vt:lpstr>
      <vt:lpstr>Presentación de PowerPoint</vt:lpstr>
      <vt:lpstr>Asamblea local ciudadna del GADPR-PILALÓ.</vt:lpstr>
      <vt:lpstr>Consejo de planificación del GADPR-PILALÓ</vt:lpstr>
      <vt:lpstr>NUESTRA INSTITUCION</vt:lpstr>
      <vt:lpstr>MISION</vt:lpstr>
      <vt:lpstr>VISION</vt:lpstr>
      <vt:lpstr>OBJETIVOS</vt:lpstr>
      <vt:lpstr>ASIGNACION PRESUPUESTARIA 2017</vt:lpstr>
      <vt:lpstr>GASTO CORRIENTE</vt:lpstr>
      <vt:lpstr>Gastos de fortalecimiento institucional</vt:lpstr>
      <vt:lpstr>GASTO CORRIENTE</vt:lpstr>
      <vt:lpstr>GASTO DE INVERSION EN VIALIDAD </vt:lpstr>
      <vt:lpstr>GASTO DE INVERSION EN VIALIDAD </vt:lpstr>
      <vt:lpstr> INVERSION OBRA DE MANTENIMIENTO  DE LAS  VIAS Y  OTRAS</vt:lpstr>
      <vt:lpstr>GASTO DE INVERSION EN VIALIDAD </vt:lpstr>
      <vt:lpstr>Gastos de fortalecimiento institucional en obras</vt:lpstr>
      <vt:lpstr>Gasto de Fortalecimiento institucional  </vt:lpstr>
      <vt:lpstr>Gasto de Fortalecimiento institucional</vt:lpstr>
      <vt:lpstr>Gasto de Fortalecimiento institucional</vt:lpstr>
      <vt:lpstr>Gasto de Fortalecimiento institucional</vt:lpstr>
      <vt:lpstr>Gasto de Fortalecimiento institucional</vt:lpstr>
      <vt:lpstr>Atención a grupos de atención prioritarios COOTAD ART. 2498</vt:lpstr>
      <vt:lpstr>Atención a grupos de atención preoritarios COOTAD ART.249 </vt:lpstr>
      <vt:lpstr>Sensibilización a la ciudadanía en cuidado de los recursos naturales.</vt:lpstr>
      <vt:lpstr>Estudio y construcción de mejoramiento del cerramiento del comedor comunitario del GADPR-P</vt:lpstr>
      <vt:lpstr>Presentación de PowerPoint</vt:lpstr>
      <vt:lpstr>Legalización de bienes públicos </vt:lpstr>
      <vt:lpstr>MOVILIZACIÓN A LA CIUDAD DE QUITO CONVOCADO POR CONAGOPARE NACIONAL</vt:lpstr>
      <vt:lpstr>PRESUPUESTO DEL AÑO 2017</vt:lpstr>
      <vt:lpstr>Gestiones en diferentes instituciones.</vt:lpstr>
      <vt:lpstr>Presentación de PowerPoint</vt:lpstr>
      <vt:lpstr>Presentación de PowerPoint</vt:lpstr>
      <vt:lpstr>Reuniones 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Conagopare cotopaxi</dc:title>
  <dc:creator>User</dc:creator>
  <cp:lastModifiedBy>PERSONAL</cp:lastModifiedBy>
  <cp:revision>117</cp:revision>
  <dcterms:created xsi:type="dcterms:W3CDTF">2018-02-27T14:29:41Z</dcterms:created>
  <dcterms:modified xsi:type="dcterms:W3CDTF">2018-03-22T15:22:00Z</dcterms:modified>
</cp:coreProperties>
</file>